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6" r:id="rId6"/>
  </p:sldMasterIdLst>
  <p:notesMasterIdLst>
    <p:notesMasterId r:id="rId27"/>
  </p:notesMasterIdLst>
  <p:sldIdLst>
    <p:sldId id="2016" r:id="rId7"/>
    <p:sldId id="1975" r:id="rId8"/>
    <p:sldId id="1995" r:id="rId9"/>
    <p:sldId id="304" r:id="rId10"/>
    <p:sldId id="1976" r:id="rId11"/>
    <p:sldId id="1977" r:id="rId12"/>
    <p:sldId id="1978" r:id="rId13"/>
    <p:sldId id="1979" r:id="rId14"/>
    <p:sldId id="2018" r:id="rId15"/>
    <p:sldId id="1990" r:id="rId16"/>
    <p:sldId id="1981" r:id="rId17"/>
    <p:sldId id="2017" r:id="rId18"/>
    <p:sldId id="1983" r:id="rId19"/>
    <p:sldId id="1984" r:id="rId20"/>
    <p:sldId id="1985" r:id="rId21"/>
    <p:sldId id="315" r:id="rId22"/>
    <p:sldId id="285" r:id="rId23"/>
    <p:sldId id="1988" r:id="rId24"/>
    <p:sldId id="1993" r:id="rId25"/>
    <p:sldId id="19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AE12EC"/>
    <a:srgbClr val="78BE2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1B838-87CB-4E40-9907-6D102F89FB9E}" type="doc">
      <dgm:prSet loTypeId="urn:microsoft.com/office/officeart/2005/8/layout/venn3" loCatId="relationship" qsTypeId="urn:microsoft.com/office/officeart/2005/8/quickstyle/simple1" qsCatId="simple" csTypeId="urn:microsoft.com/office/officeart/2005/8/colors/accent1_2" csCatId="accent1" phldr="1"/>
      <dgm:spPr/>
    </dgm:pt>
    <dgm:pt modelId="{C52ED719-1691-4393-8933-B43F91944463}">
      <dgm:prSet phldrT="[Text]"/>
      <dgm:spPr>
        <a:ln>
          <a:solidFill>
            <a:srgbClr val="00AEDB"/>
          </a:solidFill>
        </a:ln>
      </dgm:spPr>
      <dgm:t>
        <a:bodyPr/>
        <a:lstStyle/>
        <a:p>
          <a:r>
            <a:rPr lang="en-US" b="1" dirty="0"/>
            <a:t>Technology that Delivers</a:t>
          </a:r>
        </a:p>
      </dgm:t>
    </dgm:pt>
    <dgm:pt modelId="{087C3165-F12E-4D4A-91B5-AD03794BE3FD}" type="parTrans" cxnId="{520CB6F8-CB33-4E7C-976C-152F9C4C187D}">
      <dgm:prSet/>
      <dgm:spPr/>
      <dgm:t>
        <a:bodyPr/>
        <a:lstStyle/>
        <a:p>
          <a:endParaRPr lang="en-US"/>
        </a:p>
      </dgm:t>
    </dgm:pt>
    <dgm:pt modelId="{6CEC8D06-CB1C-4333-887C-4C25ECDC926F}" type="sibTrans" cxnId="{520CB6F8-CB33-4E7C-976C-152F9C4C187D}">
      <dgm:prSet/>
      <dgm:spPr/>
      <dgm:t>
        <a:bodyPr/>
        <a:lstStyle/>
        <a:p>
          <a:endParaRPr lang="en-US"/>
        </a:p>
      </dgm:t>
    </dgm:pt>
    <dgm:pt modelId="{A2E23EC4-B95D-4DE4-A5B8-DBFBC79BFBD3}">
      <dgm:prSet phldrT="[Text]"/>
      <dgm:spPr>
        <a:ln>
          <a:solidFill>
            <a:srgbClr val="00AEDB"/>
          </a:solidFill>
        </a:ln>
      </dgm:spPr>
      <dgm:t>
        <a:bodyPr/>
        <a:lstStyle/>
        <a:p>
          <a:r>
            <a:rPr lang="en-US" b="1" dirty="0"/>
            <a:t>White Glove Customer Experience</a:t>
          </a:r>
        </a:p>
      </dgm:t>
    </dgm:pt>
    <dgm:pt modelId="{3EA15370-6C04-42DF-BAAA-2ABE909B6D46}" type="parTrans" cxnId="{1EBAEE65-ECA9-47B4-8EE8-D3505074791D}">
      <dgm:prSet/>
      <dgm:spPr/>
      <dgm:t>
        <a:bodyPr/>
        <a:lstStyle/>
        <a:p>
          <a:endParaRPr lang="en-US"/>
        </a:p>
      </dgm:t>
    </dgm:pt>
    <dgm:pt modelId="{8728AF6E-27EE-48D8-8953-8EDE0F7F9010}" type="sibTrans" cxnId="{1EBAEE65-ECA9-47B4-8EE8-D3505074791D}">
      <dgm:prSet/>
      <dgm:spPr/>
      <dgm:t>
        <a:bodyPr/>
        <a:lstStyle/>
        <a:p>
          <a:endParaRPr lang="en-US"/>
        </a:p>
      </dgm:t>
    </dgm:pt>
    <dgm:pt modelId="{AC2E85A7-F700-4467-AA6B-91E21CFA84B3}">
      <dgm:prSet phldrT="[Text]"/>
      <dgm:spPr>
        <a:solidFill>
          <a:srgbClr val="00AEDB">
            <a:alpha val="50000"/>
          </a:srgbClr>
        </a:solidFill>
        <a:ln>
          <a:solidFill>
            <a:srgbClr val="78BE20"/>
          </a:solidFill>
        </a:ln>
      </dgm:spPr>
      <dgm:t>
        <a:bodyPr/>
        <a:lstStyle/>
        <a:p>
          <a:r>
            <a:rPr lang="en-US" b="1" dirty="0"/>
            <a:t>Savings on Administrative Costs</a:t>
          </a:r>
        </a:p>
      </dgm:t>
    </dgm:pt>
    <dgm:pt modelId="{EAB7F78A-E1A3-4202-AF43-C78D1237D658}" type="parTrans" cxnId="{E197FC57-3FA9-47A6-856B-F506C3565EE7}">
      <dgm:prSet/>
      <dgm:spPr/>
      <dgm:t>
        <a:bodyPr/>
        <a:lstStyle/>
        <a:p>
          <a:endParaRPr lang="en-US"/>
        </a:p>
      </dgm:t>
    </dgm:pt>
    <dgm:pt modelId="{96F4373D-F935-4469-8380-F8DDB72E9E4B}" type="sibTrans" cxnId="{E197FC57-3FA9-47A6-856B-F506C3565EE7}">
      <dgm:prSet/>
      <dgm:spPr/>
      <dgm:t>
        <a:bodyPr/>
        <a:lstStyle/>
        <a:p>
          <a:endParaRPr lang="en-US"/>
        </a:p>
      </dgm:t>
    </dgm:pt>
    <dgm:pt modelId="{54ADB57F-C234-4A3C-8C77-F5748D7B590E}" type="pres">
      <dgm:prSet presAssocID="{E0D1B838-87CB-4E40-9907-6D102F89FB9E}" presName="Name0" presStyleCnt="0">
        <dgm:presLayoutVars>
          <dgm:dir/>
          <dgm:resizeHandles val="exact"/>
        </dgm:presLayoutVars>
      </dgm:prSet>
      <dgm:spPr/>
    </dgm:pt>
    <dgm:pt modelId="{6A471BB4-DD18-4F47-B7A3-39C78806E956}" type="pres">
      <dgm:prSet presAssocID="{C52ED719-1691-4393-8933-B43F91944463}" presName="Name5" presStyleLbl="vennNode1" presStyleIdx="0" presStyleCnt="3" custLinFactNeighborX="-61303" custLinFactNeighborY="997">
        <dgm:presLayoutVars>
          <dgm:bulletEnabled val="1"/>
        </dgm:presLayoutVars>
      </dgm:prSet>
      <dgm:spPr/>
    </dgm:pt>
    <dgm:pt modelId="{3DAF7B28-12C9-447F-9626-47DCA84C21A3}" type="pres">
      <dgm:prSet presAssocID="{6CEC8D06-CB1C-4333-887C-4C25ECDC926F}" presName="space" presStyleCnt="0"/>
      <dgm:spPr/>
    </dgm:pt>
    <dgm:pt modelId="{03033DDA-DCED-447D-A3DA-416D724966B9}" type="pres">
      <dgm:prSet presAssocID="{A2E23EC4-B95D-4DE4-A5B8-DBFBC79BFBD3}" presName="Name5" presStyleLbl="vennNode1" presStyleIdx="1" presStyleCnt="3" custLinFactX="61325" custLinFactNeighborX="100000" custLinFactNeighborY="1901">
        <dgm:presLayoutVars>
          <dgm:bulletEnabled val="1"/>
        </dgm:presLayoutVars>
      </dgm:prSet>
      <dgm:spPr/>
    </dgm:pt>
    <dgm:pt modelId="{F5113B7C-B4FC-4BF8-8A1A-1F67DEFEAC58}" type="pres">
      <dgm:prSet presAssocID="{8728AF6E-27EE-48D8-8953-8EDE0F7F9010}" presName="space" presStyleCnt="0"/>
      <dgm:spPr/>
    </dgm:pt>
    <dgm:pt modelId="{601B154E-36D5-4DEA-8DB1-7293892E3D82}" type="pres">
      <dgm:prSet presAssocID="{AC2E85A7-F700-4467-AA6B-91E21CFA84B3}" presName="Name5" presStyleLbl="vennNode1" presStyleIdx="2" presStyleCnt="3" custLinFactX="-60000" custLinFactNeighborX="-100000" custLinFactNeighborY="3512">
        <dgm:presLayoutVars>
          <dgm:bulletEnabled val="1"/>
        </dgm:presLayoutVars>
      </dgm:prSet>
      <dgm:spPr/>
    </dgm:pt>
  </dgm:ptLst>
  <dgm:cxnLst>
    <dgm:cxn modelId="{3E6C3902-F5F0-48DC-91DC-2DB45C02F4E3}" type="presOf" srcId="{A2E23EC4-B95D-4DE4-A5B8-DBFBC79BFBD3}" destId="{03033DDA-DCED-447D-A3DA-416D724966B9}" srcOrd="0" destOrd="0" presId="urn:microsoft.com/office/officeart/2005/8/layout/venn3"/>
    <dgm:cxn modelId="{1EBAEE65-ECA9-47B4-8EE8-D3505074791D}" srcId="{E0D1B838-87CB-4E40-9907-6D102F89FB9E}" destId="{A2E23EC4-B95D-4DE4-A5B8-DBFBC79BFBD3}" srcOrd="1" destOrd="0" parTransId="{3EA15370-6C04-42DF-BAAA-2ABE909B6D46}" sibTransId="{8728AF6E-27EE-48D8-8953-8EDE0F7F9010}"/>
    <dgm:cxn modelId="{E197FC57-3FA9-47A6-856B-F506C3565EE7}" srcId="{E0D1B838-87CB-4E40-9907-6D102F89FB9E}" destId="{AC2E85A7-F700-4467-AA6B-91E21CFA84B3}" srcOrd="2" destOrd="0" parTransId="{EAB7F78A-E1A3-4202-AF43-C78D1237D658}" sibTransId="{96F4373D-F935-4469-8380-F8DDB72E9E4B}"/>
    <dgm:cxn modelId="{3907E68F-D6D2-4088-9CC6-74B21E4A090B}" type="presOf" srcId="{AC2E85A7-F700-4467-AA6B-91E21CFA84B3}" destId="{601B154E-36D5-4DEA-8DB1-7293892E3D82}" srcOrd="0" destOrd="0" presId="urn:microsoft.com/office/officeart/2005/8/layout/venn3"/>
    <dgm:cxn modelId="{6B9DEAB7-2202-48EC-BAC5-44FA0A862EE0}" type="presOf" srcId="{E0D1B838-87CB-4E40-9907-6D102F89FB9E}" destId="{54ADB57F-C234-4A3C-8C77-F5748D7B590E}" srcOrd="0" destOrd="0" presId="urn:microsoft.com/office/officeart/2005/8/layout/venn3"/>
    <dgm:cxn modelId="{5268AECE-41E4-4A61-A640-B09522BCD366}" type="presOf" srcId="{C52ED719-1691-4393-8933-B43F91944463}" destId="{6A471BB4-DD18-4F47-B7A3-39C78806E956}" srcOrd="0" destOrd="0" presId="urn:microsoft.com/office/officeart/2005/8/layout/venn3"/>
    <dgm:cxn modelId="{520CB6F8-CB33-4E7C-976C-152F9C4C187D}" srcId="{E0D1B838-87CB-4E40-9907-6D102F89FB9E}" destId="{C52ED719-1691-4393-8933-B43F91944463}" srcOrd="0" destOrd="0" parTransId="{087C3165-F12E-4D4A-91B5-AD03794BE3FD}" sibTransId="{6CEC8D06-CB1C-4333-887C-4C25ECDC926F}"/>
    <dgm:cxn modelId="{2A74F2CB-872A-429C-B9B3-2B42110DCCAB}" type="presParOf" srcId="{54ADB57F-C234-4A3C-8C77-F5748D7B590E}" destId="{6A471BB4-DD18-4F47-B7A3-39C78806E956}" srcOrd="0" destOrd="0" presId="urn:microsoft.com/office/officeart/2005/8/layout/venn3"/>
    <dgm:cxn modelId="{ABE15734-C8C7-41A4-9872-BE5357E6C91D}" type="presParOf" srcId="{54ADB57F-C234-4A3C-8C77-F5748D7B590E}" destId="{3DAF7B28-12C9-447F-9626-47DCA84C21A3}" srcOrd="1" destOrd="0" presId="urn:microsoft.com/office/officeart/2005/8/layout/venn3"/>
    <dgm:cxn modelId="{4FD309DE-DE2B-492B-9E50-3292FDBB74B0}" type="presParOf" srcId="{54ADB57F-C234-4A3C-8C77-F5748D7B590E}" destId="{03033DDA-DCED-447D-A3DA-416D724966B9}" srcOrd="2" destOrd="0" presId="urn:microsoft.com/office/officeart/2005/8/layout/venn3"/>
    <dgm:cxn modelId="{BB008227-AA0A-41B2-9354-493F2F59D142}" type="presParOf" srcId="{54ADB57F-C234-4A3C-8C77-F5748D7B590E}" destId="{F5113B7C-B4FC-4BF8-8A1A-1F67DEFEAC58}" srcOrd="3" destOrd="0" presId="urn:microsoft.com/office/officeart/2005/8/layout/venn3"/>
    <dgm:cxn modelId="{0A5B48F5-4EFF-4D01-90F9-945DE040CEB8}" type="presParOf" srcId="{54ADB57F-C234-4A3C-8C77-F5748D7B590E}" destId="{601B154E-36D5-4DEA-8DB1-7293892E3D82}"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71BB4-DD18-4F47-B7A3-39C78806E956}">
      <dsp:nvSpPr>
        <dsp:cNvPr id="0" name=""/>
        <dsp:cNvSpPr/>
      </dsp:nvSpPr>
      <dsp:spPr>
        <a:xfrm>
          <a:off x="0" y="234884"/>
          <a:ext cx="2497163" cy="2497163"/>
        </a:xfrm>
        <a:prstGeom prst="ellipse">
          <a:avLst/>
        </a:prstGeom>
        <a:solidFill>
          <a:schemeClr val="accent1">
            <a:alpha val="50000"/>
            <a:hueOff val="0"/>
            <a:satOff val="0"/>
            <a:lumOff val="0"/>
            <a:alphaOff val="0"/>
          </a:schemeClr>
        </a:solidFill>
        <a:ln w="12700" cap="flat" cmpd="sng" algn="ctr">
          <a:solidFill>
            <a:srgbClr val="00AEDB"/>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427" tIns="19050" rIns="137427"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Technology that Delivers</a:t>
          </a:r>
        </a:p>
      </dsp:txBody>
      <dsp:txXfrm>
        <a:off x="365701" y="600585"/>
        <a:ext cx="1765761" cy="1765761"/>
      </dsp:txXfrm>
    </dsp:sp>
    <dsp:sp modelId="{03033DDA-DCED-447D-A3DA-416D724966B9}">
      <dsp:nvSpPr>
        <dsp:cNvPr id="0" name=""/>
        <dsp:cNvSpPr/>
      </dsp:nvSpPr>
      <dsp:spPr>
        <a:xfrm>
          <a:off x="4001172" y="257458"/>
          <a:ext cx="2497163" cy="2497163"/>
        </a:xfrm>
        <a:prstGeom prst="ellipse">
          <a:avLst/>
        </a:prstGeom>
        <a:solidFill>
          <a:schemeClr val="accent1">
            <a:alpha val="50000"/>
            <a:hueOff val="0"/>
            <a:satOff val="0"/>
            <a:lumOff val="0"/>
            <a:alphaOff val="0"/>
          </a:schemeClr>
        </a:solidFill>
        <a:ln w="12700" cap="flat" cmpd="sng" algn="ctr">
          <a:solidFill>
            <a:srgbClr val="00AEDB"/>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427" tIns="19050" rIns="137427"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White Glove Customer Experience</a:t>
          </a:r>
        </a:p>
      </dsp:txBody>
      <dsp:txXfrm>
        <a:off x="4366873" y="623159"/>
        <a:ext cx="1765761" cy="1765761"/>
      </dsp:txXfrm>
    </dsp:sp>
    <dsp:sp modelId="{601B154E-36D5-4DEA-8DB1-7293892E3D82}">
      <dsp:nvSpPr>
        <dsp:cNvPr id="0" name=""/>
        <dsp:cNvSpPr/>
      </dsp:nvSpPr>
      <dsp:spPr>
        <a:xfrm>
          <a:off x="2000586" y="297688"/>
          <a:ext cx="2497163" cy="2497163"/>
        </a:xfrm>
        <a:prstGeom prst="ellipse">
          <a:avLst/>
        </a:prstGeom>
        <a:solidFill>
          <a:srgbClr val="00AEDB">
            <a:alpha val="50000"/>
          </a:srgbClr>
        </a:solidFill>
        <a:ln w="12700" cap="flat" cmpd="sng" algn="ctr">
          <a:solidFill>
            <a:srgbClr val="78BE2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427" tIns="19050" rIns="137427"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Savings on Administrative Costs</a:t>
          </a:r>
        </a:p>
      </dsp:txBody>
      <dsp:txXfrm>
        <a:off x="2366287" y="663389"/>
        <a:ext cx="1765761" cy="176576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39AD1-7185-4AEB-AB24-2B802B500AE4}"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18004-32A2-41F2-B081-3CD74C67433F}" type="slidenum">
              <a:rPr lang="en-US" smtClean="0"/>
              <a:t>‹#›</a:t>
            </a:fld>
            <a:endParaRPr lang="en-US"/>
          </a:p>
        </p:txBody>
      </p:sp>
    </p:spTree>
    <p:extLst>
      <p:ext uri="{BB962C8B-B14F-4D97-AF65-F5344CB8AC3E}">
        <p14:creationId xmlns:p14="http://schemas.microsoft.com/office/powerpoint/2010/main" val="364114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3C1203-166E-4589-9A89-00A278A933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49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of you that haven’t written eH before and especially for those of you who may be attending one of our presentations for the first time, I want to take just a moment to let you know What makes eH stand out as a carrier (outside of our benefits) against the sea of other carriers. Its simple really…. eternalHealth uses a unique back end system that allows for us to save on Administrative costs. We then use these savings to allocate toward delivering white glove service and sustainable products.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will tell you now,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you’dd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hear me say it again, we will never be perfect, no person or plan ever is, BUT I can ASSURE you that we will prioritize our members and our brokers every time to make sure that we are able to transform the issue into a reason why they never want to leave with the way and speed that we addressed the issue!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3C1203-166E-4589-9A89-00A278A933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79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Sooo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lets talk about that. Our first Plan we will offer is the eternalHealth Horizon plan. This plan is an HMO which for 2024 is a plan designed for LIS beneficiaries, but for 2025, we are removing the monthly premium which means that it is now a plan designed for anyone needing access to affordable care with AWESOME and unique extra benefits.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we have the eternalHealth Grand Give Back which is currently, and will remain designed for people who are either new to Medicare or have low medical needs since this plan tends to have higher copays and MOOP that our Horizon Plan, but as you can tell from the name, it will offer a reduction in their Part B premium. Later in the presentation you will learn a little bit more about this plan, but we did decide to create some separation in 2025 between this plan and the Horizon plan.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Lastly, we have out eternalHealth Valor plan which is an HMO-POS that is designed for people with TRICARE for life. This plan will give members a reduction in their part b premium as well strong extra benefits that they don’t currently receive by TFL and Original Medicare. What truly makes this plan unique though is its streamlined claims processing process.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3C1203-166E-4589-9A89-00A278A933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30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71000">
              <a:srgbClr val="EFF6FF"/>
            </a:gs>
            <a:gs pos="100000">
              <a:srgbClr val="C5E1FF"/>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96DD54-0B1D-4590-9AE0-BFC52ADA7DB8}"/>
              </a:ext>
            </a:extLst>
          </p:cNvPr>
          <p:cNvSpPr/>
          <p:nvPr/>
        </p:nvSpPr>
        <p:spPr>
          <a:xfrm>
            <a:off x="-26505" y="2049639"/>
            <a:ext cx="11407686" cy="2758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41510D-777B-495E-A849-3DDA1CB70C84}"/>
              </a:ext>
            </a:extLst>
          </p:cNvPr>
          <p:cNvSpPr/>
          <p:nvPr/>
        </p:nvSpPr>
        <p:spPr>
          <a:xfrm>
            <a:off x="11858830" y="2049639"/>
            <a:ext cx="208548" cy="2758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D78453-47E8-4A6B-9E67-3A1B8564C020}"/>
              </a:ext>
            </a:extLst>
          </p:cNvPr>
          <p:cNvSpPr/>
          <p:nvPr/>
        </p:nvSpPr>
        <p:spPr>
          <a:xfrm>
            <a:off x="11528984" y="2049640"/>
            <a:ext cx="208548" cy="275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83920" y="1280158"/>
            <a:ext cx="6309360" cy="4297680"/>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3600"/>
            </a:lvl1pPr>
          </a:lstStyle>
          <a:p>
            <a:r>
              <a:rPr lang="en-US"/>
              <a:t>Click to edit Master title style</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170692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286645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153358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0688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bg>
      <p:bgPr>
        <a:gradFill>
          <a:gsLst>
            <a:gs pos="0">
              <a:schemeClr val="accent2">
                <a:lumMod val="0"/>
                <a:lumOff val="100000"/>
              </a:schemeClr>
            </a:gs>
            <a:gs pos="67000">
              <a:schemeClr val="accent2">
                <a:lumMod val="0"/>
                <a:lumOff val="100000"/>
              </a:schemeClr>
            </a:gs>
            <a:gs pos="100000">
              <a:schemeClr val="accent1">
                <a:lumMod val="20000"/>
                <a:lumOff val="80000"/>
                <a:alpha val="2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FB221034-6471-4C55-8418-CE99AD3DA530}"/>
              </a:ext>
            </a:extLst>
          </p:cNvPr>
          <p:cNvSpPr>
            <a:spLocks noGrp="1"/>
          </p:cNvSpPr>
          <p:nvPr>
            <p:ph type="dt" sz="half" idx="10"/>
          </p:nvPr>
        </p:nvSpPr>
        <p:spPr>
          <a:xfrm>
            <a:off x="795068" y="5989907"/>
            <a:ext cx="2743200" cy="365125"/>
          </a:xfrm>
        </p:spPr>
        <p:txBody>
          <a:bodyPr/>
          <a:lstStyle/>
          <a:p>
            <a:fld id="{57F9683B-528E-4BFE-98F3-C7F56928917F}" type="datetimeFigureOut">
              <a:rPr lang="en-US" smtClean="0"/>
              <a:t>10/1/2024</a:t>
            </a:fld>
            <a:endParaRPr lang="en-US"/>
          </a:p>
        </p:txBody>
      </p:sp>
      <p:sp>
        <p:nvSpPr>
          <p:cNvPr id="9" name="Footer Placeholder 8">
            <a:extLst>
              <a:ext uri="{FF2B5EF4-FFF2-40B4-BE49-F238E27FC236}">
                <a16:creationId xmlns:a16="http://schemas.microsoft.com/office/drawing/2014/main" id="{0579FF30-BD25-4E38-8FBE-F6F5C89CC5B7}"/>
              </a:ext>
            </a:extLst>
          </p:cNvPr>
          <p:cNvSpPr>
            <a:spLocks noGrp="1"/>
          </p:cNvSpPr>
          <p:nvPr>
            <p:ph type="ftr" sz="quarter" idx="11"/>
          </p:nvPr>
        </p:nvSpPr>
        <p:spPr>
          <a:xfrm>
            <a:off x="4038600" y="5989906"/>
            <a:ext cx="4114800" cy="365125"/>
          </a:xfrm>
        </p:spPr>
        <p:txBody>
          <a:bodyPr/>
          <a:lstStyle/>
          <a:p>
            <a:endParaRPr lang="en-US"/>
          </a:p>
        </p:txBody>
      </p:sp>
      <p:sp>
        <p:nvSpPr>
          <p:cNvPr id="10" name="Slide Number Placeholder 9">
            <a:extLst>
              <a:ext uri="{FF2B5EF4-FFF2-40B4-BE49-F238E27FC236}">
                <a16:creationId xmlns:a16="http://schemas.microsoft.com/office/drawing/2014/main" id="{6E24AF0F-4552-4550-9D6F-D00AF7799AD3}"/>
              </a:ext>
            </a:extLst>
          </p:cNvPr>
          <p:cNvSpPr>
            <a:spLocks noGrp="1"/>
          </p:cNvSpPr>
          <p:nvPr>
            <p:ph type="sldNum" sz="quarter" idx="12"/>
          </p:nvPr>
        </p:nvSpPr>
        <p:spPr>
          <a:xfrm>
            <a:off x="9087564" y="5989906"/>
            <a:ext cx="2743200" cy="365125"/>
          </a:xfrm>
        </p:spPr>
        <p:txBody>
          <a:bodyPr/>
          <a:lstStyle/>
          <a:p>
            <a:fld id="{52008CEB-34B4-42E0-92A2-6F2F98D71F73}" type="slidenum">
              <a:rPr lang="en-US" smtClean="0"/>
              <a:t>‹#›</a:t>
            </a:fld>
            <a:endParaRPr lang="en-US"/>
          </a:p>
        </p:txBody>
      </p:sp>
      <p:cxnSp>
        <p:nvCxnSpPr>
          <p:cNvPr id="5" name="Straight Connector 4">
            <a:extLst>
              <a:ext uri="{FF2B5EF4-FFF2-40B4-BE49-F238E27FC236}">
                <a16:creationId xmlns:a16="http://schemas.microsoft.com/office/drawing/2014/main" id="{A26EDC41-8221-41CE-9BC7-E2A015C6F00D}"/>
              </a:ext>
            </a:extLst>
          </p:cNvPr>
          <p:cNvCxnSpPr/>
          <p:nvPr/>
        </p:nvCxnSpPr>
        <p:spPr>
          <a:xfrm>
            <a:off x="0" y="781777"/>
            <a:ext cx="62402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4BF9388-D81F-44DB-BCB1-023BEF4A4A95}"/>
              </a:ext>
            </a:extLst>
          </p:cNvPr>
          <p:cNvSpPr>
            <a:spLocks noGrp="1"/>
          </p:cNvSpPr>
          <p:nvPr>
            <p:ph type="title"/>
          </p:nvPr>
        </p:nvSpPr>
        <p:spPr>
          <a:xfrm>
            <a:off x="108285" y="320401"/>
            <a:ext cx="10515600" cy="365126"/>
          </a:xfrm>
          <a:prstGeom prst="rect">
            <a:avLst/>
          </a:prstGeom>
        </p:spPr>
        <p:txBody>
          <a:bodyPr/>
          <a:lstStyle>
            <a:lvl1pPr>
              <a:defRPr sz="2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958899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ection Header">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52008CEB-34B4-42E0-92A2-6F2F98D71F73}" type="slidenum">
              <a:rPr lang="en-US" smtClean="0"/>
              <a:t>‹#›</a:t>
            </a:fld>
            <a:endParaRPr lang="en-US"/>
          </a:p>
        </p:txBody>
      </p:sp>
    </p:spTree>
    <p:extLst>
      <p:ext uri="{BB962C8B-B14F-4D97-AF65-F5344CB8AC3E}">
        <p14:creationId xmlns:p14="http://schemas.microsoft.com/office/powerpoint/2010/main" val="304902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71000">
              <a:srgbClr val="EFF6FF"/>
            </a:gs>
            <a:gs pos="100000">
              <a:srgbClr val="C5E1FF"/>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96DD54-0B1D-4590-9AE0-BFC52ADA7DB8}"/>
              </a:ext>
            </a:extLst>
          </p:cNvPr>
          <p:cNvSpPr/>
          <p:nvPr/>
        </p:nvSpPr>
        <p:spPr>
          <a:xfrm>
            <a:off x="-26505" y="2049639"/>
            <a:ext cx="11407686" cy="2758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41510D-777B-495E-A849-3DDA1CB70C84}"/>
              </a:ext>
            </a:extLst>
          </p:cNvPr>
          <p:cNvSpPr/>
          <p:nvPr/>
        </p:nvSpPr>
        <p:spPr>
          <a:xfrm>
            <a:off x="11858830" y="2049639"/>
            <a:ext cx="208548" cy="2758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D78453-47E8-4A6B-9E67-3A1B8564C020}"/>
              </a:ext>
            </a:extLst>
          </p:cNvPr>
          <p:cNvSpPr/>
          <p:nvPr/>
        </p:nvSpPr>
        <p:spPr>
          <a:xfrm>
            <a:off x="11528984" y="2049640"/>
            <a:ext cx="208548" cy="275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83920" y="1280158"/>
            <a:ext cx="6309360" cy="4297680"/>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3600"/>
            </a:lvl1pPr>
          </a:lstStyle>
          <a:p>
            <a:r>
              <a:rPr lang="en-US"/>
              <a:t>Click to edit Master title style</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67164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67000">
              <a:srgbClr val="EBFAE5">
                <a:lumMod val="0"/>
                <a:lumOff val="100000"/>
              </a:srgbClr>
            </a:gs>
            <a:gs pos="0">
              <a:schemeClr val="accent2">
                <a:lumMod val="0"/>
                <a:lumOff val="100000"/>
              </a:schemeClr>
            </a:gs>
            <a:gs pos="100000">
              <a:schemeClr val="accent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6369"/>
            <a:ext cx="10515600" cy="515408"/>
          </a:xfrm>
          <a:prstGeom prst="rect">
            <a:avLst/>
          </a:prstGeom>
        </p:spPr>
        <p:txBody>
          <a:bodyPr/>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1393394"/>
            <a:ext cx="10515600" cy="43513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cxnSp>
        <p:nvCxnSpPr>
          <p:cNvPr id="7" name="Straight Connector 6">
            <a:extLst>
              <a:ext uri="{FF2B5EF4-FFF2-40B4-BE49-F238E27FC236}">
                <a16:creationId xmlns:a16="http://schemas.microsoft.com/office/drawing/2014/main" id="{85BA8121-DFBD-4E25-9D5C-43A6B6E23C36}"/>
              </a:ext>
            </a:extLst>
          </p:cNvPr>
          <p:cNvCxnSpPr/>
          <p:nvPr/>
        </p:nvCxnSpPr>
        <p:spPr>
          <a:xfrm>
            <a:off x="0" y="781777"/>
            <a:ext cx="62402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049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6369"/>
            <a:ext cx="10515600" cy="515408"/>
          </a:xfrm>
          <a:prstGeom prst="rect">
            <a:avLst/>
          </a:prstGeom>
        </p:spPr>
        <p:txBody>
          <a:bodyPr/>
          <a:lstStyle>
            <a:lvl1pPr>
              <a:defRPr sz="3200">
                <a:solidFill>
                  <a:srgbClr val="02B0DD"/>
                </a:solidFill>
              </a:defRPr>
            </a:lvl1pPr>
          </a:lstStyle>
          <a:p>
            <a:r>
              <a:rPr lang="en-US"/>
              <a:t>Click to edit Master title style</a:t>
            </a:r>
          </a:p>
        </p:txBody>
      </p:sp>
      <p:sp>
        <p:nvSpPr>
          <p:cNvPr id="3" name="Content Placeholder 2"/>
          <p:cNvSpPr>
            <a:spLocks noGrp="1"/>
          </p:cNvSpPr>
          <p:nvPr>
            <p:ph idx="1"/>
          </p:nvPr>
        </p:nvSpPr>
        <p:spPr>
          <a:xfrm>
            <a:off x="838200" y="1393394"/>
            <a:ext cx="10515600" cy="43513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cxnSp>
        <p:nvCxnSpPr>
          <p:cNvPr id="7" name="Straight Connector 6">
            <a:extLst>
              <a:ext uri="{FF2B5EF4-FFF2-40B4-BE49-F238E27FC236}">
                <a16:creationId xmlns:a16="http://schemas.microsoft.com/office/drawing/2014/main" id="{85BA8121-DFBD-4E25-9D5C-43A6B6E23C36}"/>
              </a:ext>
            </a:extLst>
          </p:cNvPr>
          <p:cNvCxnSpPr>
            <a:cxnSpLocks/>
          </p:cNvCxnSpPr>
          <p:nvPr/>
        </p:nvCxnSpPr>
        <p:spPr>
          <a:xfrm>
            <a:off x="0" y="781777"/>
            <a:ext cx="6185647" cy="0"/>
          </a:xfrm>
          <a:prstGeom prst="line">
            <a:avLst/>
          </a:prstGeom>
          <a:ln w="28575">
            <a:solidFill>
              <a:srgbClr val="02B0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1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52008CEB-34B4-42E0-92A2-6F2F98D71F73}" type="slidenum">
              <a:rPr lang="en-US" smtClean="0"/>
              <a:t>‹#›</a:t>
            </a:fld>
            <a:endParaRPr lang="en-US"/>
          </a:p>
        </p:txBody>
      </p:sp>
    </p:spTree>
    <p:extLst>
      <p:ext uri="{BB962C8B-B14F-4D97-AF65-F5344CB8AC3E}">
        <p14:creationId xmlns:p14="http://schemas.microsoft.com/office/powerpoint/2010/main" val="692577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bg>
      <p:bgPr>
        <a:gradFill>
          <a:gsLst>
            <a:gs pos="67000">
              <a:srgbClr val="EBFAE5">
                <a:lumMod val="0"/>
                <a:lumOff val="100000"/>
              </a:srgbClr>
            </a:gs>
            <a:gs pos="0">
              <a:schemeClr val="accent2">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202329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67000">
              <a:srgbClr val="EBFAE5">
                <a:lumMod val="0"/>
                <a:lumOff val="100000"/>
              </a:srgbClr>
            </a:gs>
            <a:gs pos="0">
              <a:schemeClr val="accent2">
                <a:lumMod val="0"/>
                <a:lumOff val="100000"/>
              </a:schemeClr>
            </a:gs>
            <a:gs pos="100000">
              <a:schemeClr val="accent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6369"/>
            <a:ext cx="10515600" cy="515408"/>
          </a:xfrm>
          <a:prstGeom prst="rect">
            <a:avLst/>
          </a:prstGeom>
        </p:spPr>
        <p:txBody>
          <a:bodyPr/>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1393394"/>
            <a:ext cx="10515600" cy="43513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cxnSp>
        <p:nvCxnSpPr>
          <p:cNvPr id="7" name="Straight Connector 6">
            <a:extLst>
              <a:ext uri="{FF2B5EF4-FFF2-40B4-BE49-F238E27FC236}">
                <a16:creationId xmlns:a16="http://schemas.microsoft.com/office/drawing/2014/main" id="{85BA8121-DFBD-4E25-9D5C-43A6B6E23C36}"/>
              </a:ext>
            </a:extLst>
          </p:cNvPr>
          <p:cNvCxnSpPr/>
          <p:nvPr/>
        </p:nvCxnSpPr>
        <p:spPr>
          <a:xfrm>
            <a:off x="0" y="781777"/>
            <a:ext cx="62402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184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9683B-528E-4BFE-98F3-C7F56928917F}"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956203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7F9683B-528E-4BFE-98F3-C7F56928917F}"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4145269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775003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Montserrat" panose="00000500000000000000" pitchFamily="2" charset="0"/>
              </a:defRPr>
            </a:lvl1pPr>
            <a:lvl2pPr>
              <a:defRPr sz="2800">
                <a:latin typeface="Montserrat" panose="00000500000000000000" pitchFamily="2" charset="0"/>
              </a:defRPr>
            </a:lvl2pPr>
            <a:lvl3pPr>
              <a:defRPr sz="24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1030337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1715749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439860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001643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Section Header">
    <p:bg>
      <p:bgPr>
        <a:gradFill>
          <a:gsLst>
            <a:gs pos="0">
              <a:schemeClr val="accent2">
                <a:lumMod val="0"/>
                <a:lumOff val="100000"/>
              </a:schemeClr>
            </a:gs>
            <a:gs pos="67000">
              <a:schemeClr val="accent2">
                <a:lumMod val="0"/>
                <a:lumOff val="100000"/>
              </a:schemeClr>
            </a:gs>
            <a:gs pos="100000">
              <a:schemeClr val="accent1">
                <a:lumMod val="20000"/>
                <a:lumOff val="80000"/>
                <a:alpha val="2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FB221034-6471-4C55-8418-CE99AD3DA530}"/>
              </a:ext>
            </a:extLst>
          </p:cNvPr>
          <p:cNvSpPr>
            <a:spLocks noGrp="1"/>
          </p:cNvSpPr>
          <p:nvPr>
            <p:ph type="dt" sz="half" idx="10"/>
          </p:nvPr>
        </p:nvSpPr>
        <p:spPr>
          <a:xfrm>
            <a:off x="795068" y="5989907"/>
            <a:ext cx="2743200" cy="365125"/>
          </a:xfrm>
        </p:spPr>
        <p:txBody>
          <a:bodyPr/>
          <a:lstStyle/>
          <a:p>
            <a:fld id="{57F9683B-528E-4BFE-98F3-C7F56928917F}" type="datetimeFigureOut">
              <a:rPr lang="en-US" smtClean="0"/>
              <a:t>10/1/2024</a:t>
            </a:fld>
            <a:endParaRPr lang="en-US"/>
          </a:p>
        </p:txBody>
      </p:sp>
      <p:sp>
        <p:nvSpPr>
          <p:cNvPr id="9" name="Footer Placeholder 8">
            <a:extLst>
              <a:ext uri="{FF2B5EF4-FFF2-40B4-BE49-F238E27FC236}">
                <a16:creationId xmlns:a16="http://schemas.microsoft.com/office/drawing/2014/main" id="{0579FF30-BD25-4E38-8FBE-F6F5C89CC5B7}"/>
              </a:ext>
            </a:extLst>
          </p:cNvPr>
          <p:cNvSpPr>
            <a:spLocks noGrp="1"/>
          </p:cNvSpPr>
          <p:nvPr>
            <p:ph type="ftr" sz="quarter" idx="11"/>
          </p:nvPr>
        </p:nvSpPr>
        <p:spPr>
          <a:xfrm>
            <a:off x="4038600" y="5989906"/>
            <a:ext cx="4114800" cy="365125"/>
          </a:xfrm>
        </p:spPr>
        <p:txBody>
          <a:bodyPr/>
          <a:lstStyle/>
          <a:p>
            <a:endParaRPr lang="en-US"/>
          </a:p>
        </p:txBody>
      </p:sp>
      <p:sp>
        <p:nvSpPr>
          <p:cNvPr id="10" name="Slide Number Placeholder 9">
            <a:extLst>
              <a:ext uri="{FF2B5EF4-FFF2-40B4-BE49-F238E27FC236}">
                <a16:creationId xmlns:a16="http://schemas.microsoft.com/office/drawing/2014/main" id="{6E24AF0F-4552-4550-9D6F-D00AF7799AD3}"/>
              </a:ext>
            </a:extLst>
          </p:cNvPr>
          <p:cNvSpPr>
            <a:spLocks noGrp="1"/>
          </p:cNvSpPr>
          <p:nvPr>
            <p:ph type="sldNum" sz="quarter" idx="12"/>
          </p:nvPr>
        </p:nvSpPr>
        <p:spPr>
          <a:xfrm>
            <a:off x="9087564" y="5989906"/>
            <a:ext cx="2743200" cy="365125"/>
          </a:xfrm>
        </p:spPr>
        <p:txBody>
          <a:bodyPr/>
          <a:lstStyle/>
          <a:p>
            <a:fld id="{52008CEB-34B4-42E0-92A2-6F2F98D71F73}" type="slidenum">
              <a:rPr lang="en-US" smtClean="0"/>
              <a:t>‹#›</a:t>
            </a:fld>
            <a:endParaRPr lang="en-US"/>
          </a:p>
        </p:txBody>
      </p:sp>
      <p:cxnSp>
        <p:nvCxnSpPr>
          <p:cNvPr id="5" name="Straight Connector 4">
            <a:extLst>
              <a:ext uri="{FF2B5EF4-FFF2-40B4-BE49-F238E27FC236}">
                <a16:creationId xmlns:a16="http://schemas.microsoft.com/office/drawing/2014/main" id="{A26EDC41-8221-41CE-9BC7-E2A015C6F00D}"/>
              </a:ext>
            </a:extLst>
          </p:cNvPr>
          <p:cNvCxnSpPr/>
          <p:nvPr/>
        </p:nvCxnSpPr>
        <p:spPr>
          <a:xfrm>
            <a:off x="0" y="781777"/>
            <a:ext cx="62402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4BF9388-D81F-44DB-BCB1-023BEF4A4A95}"/>
              </a:ext>
            </a:extLst>
          </p:cNvPr>
          <p:cNvSpPr>
            <a:spLocks noGrp="1"/>
          </p:cNvSpPr>
          <p:nvPr>
            <p:ph type="title"/>
          </p:nvPr>
        </p:nvSpPr>
        <p:spPr>
          <a:xfrm>
            <a:off x="108285" y="320401"/>
            <a:ext cx="10515600" cy="365126"/>
          </a:xfrm>
          <a:prstGeom prst="rect">
            <a:avLst/>
          </a:prstGeom>
        </p:spPr>
        <p:txBody>
          <a:bodyPr/>
          <a:lstStyle>
            <a:lvl1pPr>
              <a:defRPr sz="2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63847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ection Header">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52008CEB-34B4-42E0-92A2-6F2F98D71F73}" type="slidenum">
              <a:rPr lang="en-US" smtClean="0"/>
              <a:t>‹#›</a:t>
            </a:fld>
            <a:endParaRPr lang="en-US"/>
          </a:p>
        </p:txBody>
      </p:sp>
    </p:spTree>
    <p:extLst>
      <p:ext uri="{BB962C8B-B14F-4D97-AF65-F5344CB8AC3E}">
        <p14:creationId xmlns:p14="http://schemas.microsoft.com/office/powerpoint/2010/main" val="629114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2E3F4A-8C7A-46DB-BEAA-7683996BC271}"/>
              </a:ext>
            </a:extLst>
          </p:cNvPr>
          <p:cNvSpPr>
            <a:spLocks noGrp="1"/>
          </p:cNvSpPr>
          <p:nvPr>
            <p:ph type="title"/>
          </p:nvPr>
        </p:nvSpPr>
        <p:spPr>
          <a:xfrm>
            <a:off x="0" y="266369"/>
            <a:ext cx="10515600" cy="515408"/>
          </a:xfrm>
          <a:prstGeom prst="rect">
            <a:avLst/>
          </a:prstGeom>
        </p:spPr>
        <p:txBody>
          <a:bodyPr/>
          <a:lstStyle>
            <a:lvl1pPr>
              <a:defRPr sz="3200">
                <a:solidFill>
                  <a:srgbClr val="02B0DD"/>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074A0438-77E8-4802-9DD4-4859F2541752}"/>
              </a:ext>
            </a:extLst>
          </p:cNvPr>
          <p:cNvCxnSpPr>
            <a:cxnSpLocks/>
          </p:cNvCxnSpPr>
          <p:nvPr userDrawn="1"/>
        </p:nvCxnSpPr>
        <p:spPr>
          <a:xfrm>
            <a:off x="0" y="781777"/>
            <a:ext cx="5970104" cy="0"/>
          </a:xfrm>
          <a:prstGeom prst="line">
            <a:avLst/>
          </a:prstGeom>
          <a:ln w="28575">
            <a:solidFill>
              <a:srgbClr val="02B0DD"/>
            </a:solidFill>
          </a:ln>
        </p:spPr>
        <p:style>
          <a:lnRef idx="1">
            <a:schemeClr val="accent1"/>
          </a:lnRef>
          <a:fillRef idx="0">
            <a:schemeClr val="accent1"/>
          </a:fillRef>
          <a:effectRef idx="0">
            <a:schemeClr val="accent1"/>
          </a:effectRef>
          <a:fontRef idx="minor">
            <a:schemeClr val="tx1"/>
          </a:fontRef>
        </p:style>
      </p:cxnSp>
      <p:sp>
        <p:nvSpPr>
          <p:cNvPr id="11" name="Slide Number Placeholder 9">
            <a:extLst>
              <a:ext uri="{FF2B5EF4-FFF2-40B4-BE49-F238E27FC236}">
                <a16:creationId xmlns:a16="http://schemas.microsoft.com/office/drawing/2014/main" id="{9B265BFA-55A0-43CA-A981-B1F77E841AC0}"/>
              </a:ext>
            </a:extLst>
          </p:cNvPr>
          <p:cNvSpPr>
            <a:spLocks noGrp="1"/>
          </p:cNvSpPr>
          <p:nvPr>
            <p:ph type="sldNum" sz="quarter" idx="12"/>
          </p:nvPr>
        </p:nvSpPr>
        <p:spPr>
          <a:xfrm>
            <a:off x="9354983" y="6492875"/>
            <a:ext cx="2743200" cy="365125"/>
          </a:xfrm>
          <a:prstGeom prst="rect">
            <a:avLst/>
          </a:prstGeom>
        </p:spPr>
        <p:txBody>
          <a:bodyPr anchor="b"/>
          <a:lstStyle>
            <a:lvl1pPr algn="r">
              <a:defRPr sz="1400"/>
            </a:lvl1pPr>
          </a:lstStyle>
          <a:p>
            <a:fld id="{C68D5EA1-6A3A-472B-9154-4DCC0E90D7E2}" type="slidenum">
              <a:rPr lang="en-US" smtClean="0"/>
              <a:pPr/>
              <a:t>‹#›</a:t>
            </a:fld>
            <a:endParaRPr lang="en-US"/>
          </a:p>
        </p:txBody>
      </p:sp>
    </p:spTree>
    <p:extLst>
      <p:ext uri="{BB962C8B-B14F-4D97-AF65-F5344CB8AC3E}">
        <p14:creationId xmlns:p14="http://schemas.microsoft.com/office/powerpoint/2010/main" val="404219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6369"/>
            <a:ext cx="10515600" cy="515408"/>
          </a:xfrm>
          <a:prstGeom prst="rect">
            <a:avLst/>
          </a:prstGeom>
        </p:spPr>
        <p:txBody>
          <a:bodyPr/>
          <a:lstStyle>
            <a:lvl1pPr>
              <a:defRPr sz="3200">
                <a:solidFill>
                  <a:srgbClr val="02B0DD"/>
                </a:solidFill>
              </a:defRPr>
            </a:lvl1pPr>
          </a:lstStyle>
          <a:p>
            <a:r>
              <a:rPr lang="en-US"/>
              <a:t>Click to edit Master title style</a:t>
            </a:r>
          </a:p>
        </p:txBody>
      </p:sp>
      <p:sp>
        <p:nvSpPr>
          <p:cNvPr id="3" name="Content Placeholder 2"/>
          <p:cNvSpPr>
            <a:spLocks noGrp="1"/>
          </p:cNvSpPr>
          <p:nvPr>
            <p:ph idx="1"/>
          </p:nvPr>
        </p:nvSpPr>
        <p:spPr>
          <a:xfrm>
            <a:off x="838200" y="1393394"/>
            <a:ext cx="10515600" cy="43513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cxnSp>
        <p:nvCxnSpPr>
          <p:cNvPr id="7" name="Straight Connector 6">
            <a:extLst>
              <a:ext uri="{FF2B5EF4-FFF2-40B4-BE49-F238E27FC236}">
                <a16:creationId xmlns:a16="http://schemas.microsoft.com/office/drawing/2014/main" id="{85BA8121-DFBD-4E25-9D5C-43A6B6E23C36}"/>
              </a:ext>
            </a:extLst>
          </p:cNvPr>
          <p:cNvCxnSpPr>
            <a:cxnSpLocks/>
          </p:cNvCxnSpPr>
          <p:nvPr/>
        </p:nvCxnSpPr>
        <p:spPr>
          <a:xfrm>
            <a:off x="0" y="781777"/>
            <a:ext cx="6185647" cy="0"/>
          </a:xfrm>
          <a:prstGeom prst="line">
            <a:avLst/>
          </a:prstGeom>
          <a:ln w="28575">
            <a:solidFill>
              <a:srgbClr val="02B0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498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454145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025433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Meet Speakers">
    <p:bg>
      <p:bgRef idx="1001">
        <a:schemeClr val="bg1"/>
      </p:bgRef>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621A853B-FCE8-6554-7C79-4460361F0814}"/>
              </a:ext>
            </a:extLst>
          </p:cNvPr>
          <p:cNvSpPr/>
          <p:nvPr userDrawn="1"/>
        </p:nvSpPr>
        <p:spPr>
          <a:xfrm>
            <a:off x="1757092" y="3617516"/>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F9D2C94-F181-DBC5-E17D-5012E2948BAD}"/>
              </a:ext>
            </a:extLst>
          </p:cNvPr>
          <p:cNvSpPr txBox="1"/>
          <p:nvPr userDrawn="1"/>
        </p:nvSpPr>
        <p:spPr>
          <a:xfrm>
            <a:off x="44202" y="93513"/>
            <a:ext cx="4357309" cy="1754326"/>
          </a:xfrm>
          <a:prstGeom prst="rect">
            <a:avLst/>
          </a:prstGeom>
          <a:noFill/>
        </p:spPr>
        <p:txBody>
          <a:bodyPr wrap="square" rtlCol="0">
            <a:spAutoFit/>
          </a:bodyPr>
          <a:lstStyle>
            <a:defPPr>
              <a:defRPr lang="en-US"/>
            </a:defPPr>
            <a:lvl1pPr algn="ctr">
              <a:defRPr sz="7200" b="1" spc="-300">
                <a:solidFill>
                  <a:srgbClr val="32394E"/>
                </a:solidFill>
                <a:latin typeface="+mj-lt"/>
              </a:defRPr>
            </a:lvl1pPr>
          </a:lstStyle>
          <a:p>
            <a:pPr algn="l"/>
            <a:r>
              <a:rPr lang="en-US" sz="3600" b="0" spc="0" dirty="0">
                <a:solidFill>
                  <a:srgbClr val="00AEDB"/>
                </a:solidFill>
                <a:latin typeface="Montserrat SemiBold" panose="00000700000000000000" pitchFamily="2" charset="0"/>
                <a:cs typeface="Poppins" panose="00000500000000000000" pitchFamily="2" charset="0"/>
              </a:rPr>
              <a:t>MEET </a:t>
            </a:r>
          </a:p>
          <a:p>
            <a:pPr algn="l"/>
            <a:r>
              <a:rPr lang="en-US" sz="3600" b="0" spc="0" dirty="0">
                <a:solidFill>
                  <a:srgbClr val="00AEDB"/>
                </a:solidFill>
                <a:latin typeface="Montserrat SemiBold" panose="00000700000000000000" pitchFamily="2" charset="0"/>
                <a:cs typeface="Poppins" panose="00000500000000000000" pitchFamily="2" charset="0"/>
              </a:rPr>
              <a:t>OUR</a:t>
            </a:r>
          </a:p>
          <a:p>
            <a:pPr algn="l"/>
            <a:r>
              <a:rPr lang="en-US" sz="3600" b="0" spc="0" dirty="0">
                <a:solidFill>
                  <a:srgbClr val="00AEDB"/>
                </a:solidFill>
                <a:latin typeface="Montserrat SemiBold" panose="00000700000000000000" pitchFamily="2" charset="0"/>
                <a:cs typeface="Poppins" panose="00000500000000000000" pitchFamily="2" charset="0"/>
              </a:rPr>
              <a:t>LEADERSHIP</a:t>
            </a:r>
          </a:p>
        </p:txBody>
      </p:sp>
      <p:grpSp>
        <p:nvGrpSpPr>
          <p:cNvPr id="8" name="Group 7">
            <a:extLst>
              <a:ext uri="{FF2B5EF4-FFF2-40B4-BE49-F238E27FC236}">
                <a16:creationId xmlns:a16="http://schemas.microsoft.com/office/drawing/2014/main" id="{B0D17FFA-ACED-D1E3-7C17-13295C6EB886}"/>
              </a:ext>
            </a:extLst>
          </p:cNvPr>
          <p:cNvGrpSpPr/>
          <p:nvPr userDrawn="1"/>
        </p:nvGrpSpPr>
        <p:grpSpPr>
          <a:xfrm flipH="1">
            <a:off x="1680144" y="-337386"/>
            <a:ext cx="1544424" cy="1773589"/>
            <a:chOff x="4957058" y="1983282"/>
            <a:chExt cx="940680" cy="1080260"/>
          </a:xfrm>
        </p:grpSpPr>
        <p:sp>
          <p:nvSpPr>
            <p:cNvPr id="9" name="Oval 67">
              <a:extLst>
                <a:ext uri="{FF2B5EF4-FFF2-40B4-BE49-F238E27FC236}">
                  <a16:creationId xmlns:a16="http://schemas.microsoft.com/office/drawing/2014/main" id="{F212673E-F8CC-8E8A-2513-6ADC5E7A1BF6}"/>
                </a:ext>
              </a:extLst>
            </p:cNvPr>
            <p:cNvSpPr>
              <a:spLocks noChangeArrowheads="1"/>
            </p:cNvSpPr>
            <p:nvPr/>
          </p:nvSpPr>
          <p:spPr bwMode="auto">
            <a:xfrm rot="5400000">
              <a:off x="5550631" y="2872800"/>
              <a:ext cx="78592" cy="78592"/>
            </a:xfrm>
            <a:prstGeom prst="plus">
              <a:avLst>
                <a:gd name="adj" fmla="val 3081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Oval 68">
              <a:extLst>
                <a:ext uri="{FF2B5EF4-FFF2-40B4-BE49-F238E27FC236}">
                  <a16:creationId xmlns:a16="http://schemas.microsoft.com/office/drawing/2014/main" id="{BA99FA15-A5F1-89CD-D220-A9DB694EC72F}"/>
                </a:ext>
              </a:extLst>
            </p:cNvPr>
            <p:cNvSpPr>
              <a:spLocks noChangeArrowheads="1"/>
            </p:cNvSpPr>
            <p:nvPr/>
          </p:nvSpPr>
          <p:spPr bwMode="auto">
            <a:xfrm rot="5400000">
              <a:off x="5236344" y="2870526"/>
              <a:ext cx="78592" cy="83143"/>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Oval 73">
              <a:extLst>
                <a:ext uri="{FF2B5EF4-FFF2-40B4-BE49-F238E27FC236}">
                  <a16:creationId xmlns:a16="http://schemas.microsoft.com/office/drawing/2014/main" id="{562C1603-39AA-A3C5-F336-2F3917437AF3}"/>
                </a:ext>
              </a:extLst>
            </p:cNvPr>
            <p:cNvSpPr>
              <a:spLocks noChangeArrowheads="1"/>
            </p:cNvSpPr>
            <p:nvPr/>
          </p:nvSpPr>
          <p:spPr bwMode="auto">
            <a:xfrm rot="5400000">
              <a:off x="5544024" y="2573821"/>
              <a:ext cx="75021" cy="79968"/>
            </a:xfrm>
            <a:prstGeom prst="plus">
              <a:avLst>
                <a:gd name="adj" fmla="val 37799"/>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Oval 74">
              <a:extLst>
                <a:ext uri="{FF2B5EF4-FFF2-40B4-BE49-F238E27FC236}">
                  <a16:creationId xmlns:a16="http://schemas.microsoft.com/office/drawing/2014/main" id="{96DFFBC3-4274-15F4-C502-CB8B183AA988}"/>
                </a:ext>
              </a:extLst>
            </p:cNvPr>
            <p:cNvSpPr>
              <a:spLocks noChangeArrowheads="1"/>
            </p:cNvSpPr>
            <p:nvPr/>
          </p:nvSpPr>
          <p:spPr bwMode="auto">
            <a:xfrm rot="5400000">
              <a:off x="5251779" y="2574509"/>
              <a:ext cx="75021" cy="78592"/>
            </a:xfrm>
            <a:prstGeom prst="plus">
              <a:avLst>
                <a:gd name="adj" fmla="val 37189"/>
              </a:avLst>
            </a:prstGeom>
            <a:solidFill>
              <a:srgbClr val="78BE2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Oval 75">
              <a:extLst>
                <a:ext uri="{FF2B5EF4-FFF2-40B4-BE49-F238E27FC236}">
                  <a16:creationId xmlns:a16="http://schemas.microsoft.com/office/drawing/2014/main" id="{BE91C307-D4B5-18F1-3C57-31C3849EF59F}"/>
                </a:ext>
              </a:extLst>
            </p:cNvPr>
            <p:cNvSpPr>
              <a:spLocks noChangeArrowheads="1"/>
            </p:cNvSpPr>
            <p:nvPr/>
          </p:nvSpPr>
          <p:spPr bwMode="auto">
            <a:xfrm rot="5400000">
              <a:off x="4960631" y="2572722"/>
              <a:ext cx="75021" cy="82165"/>
            </a:xfrm>
            <a:prstGeom prst="plus">
              <a:avLst>
                <a:gd name="adj" fmla="val 3515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Oval 77">
              <a:extLst>
                <a:ext uri="{FF2B5EF4-FFF2-40B4-BE49-F238E27FC236}">
                  <a16:creationId xmlns:a16="http://schemas.microsoft.com/office/drawing/2014/main" id="{73F50FE5-3428-EB6D-CA2C-E18B2BCDA57D}"/>
                </a:ext>
              </a:extLst>
            </p:cNvPr>
            <p:cNvSpPr>
              <a:spLocks noChangeArrowheads="1"/>
            </p:cNvSpPr>
            <p:nvPr/>
          </p:nvSpPr>
          <p:spPr bwMode="auto">
            <a:xfrm rot="5400000">
              <a:off x="5823623" y="2284268"/>
              <a:ext cx="73207" cy="75021"/>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Oval 79">
              <a:extLst>
                <a:ext uri="{FF2B5EF4-FFF2-40B4-BE49-F238E27FC236}">
                  <a16:creationId xmlns:a16="http://schemas.microsoft.com/office/drawing/2014/main" id="{DFE322D2-2F84-AE42-C6FD-C865DF1E3771}"/>
                </a:ext>
              </a:extLst>
            </p:cNvPr>
            <p:cNvSpPr>
              <a:spLocks noChangeArrowheads="1"/>
            </p:cNvSpPr>
            <p:nvPr/>
          </p:nvSpPr>
          <p:spPr bwMode="auto">
            <a:xfrm rot="5400000">
              <a:off x="5535574" y="2272438"/>
              <a:ext cx="86162" cy="85727"/>
            </a:xfrm>
            <a:prstGeom prst="plus">
              <a:avLst>
                <a:gd name="adj" fmla="val 37799"/>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Oval 81">
              <a:extLst>
                <a:ext uri="{FF2B5EF4-FFF2-40B4-BE49-F238E27FC236}">
                  <a16:creationId xmlns:a16="http://schemas.microsoft.com/office/drawing/2014/main" id="{D0D46D41-D8BD-2791-5843-B1C21DFA2AB4}"/>
                </a:ext>
              </a:extLst>
            </p:cNvPr>
            <p:cNvSpPr>
              <a:spLocks noChangeArrowheads="1"/>
            </p:cNvSpPr>
            <p:nvPr/>
          </p:nvSpPr>
          <p:spPr bwMode="auto">
            <a:xfrm rot="5400000">
              <a:off x="4957059" y="2276216"/>
              <a:ext cx="82166" cy="82165"/>
            </a:xfrm>
            <a:prstGeom prst="plus">
              <a:avLst>
                <a:gd name="adj" fmla="val 3242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Oval 82">
              <a:extLst>
                <a:ext uri="{FF2B5EF4-FFF2-40B4-BE49-F238E27FC236}">
                  <a16:creationId xmlns:a16="http://schemas.microsoft.com/office/drawing/2014/main" id="{EEEE1502-BBEE-45F7-C6CF-A31EDA34CF0C}"/>
                </a:ext>
              </a:extLst>
            </p:cNvPr>
            <p:cNvSpPr>
              <a:spLocks noChangeArrowheads="1"/>
            </p:cNvSpPr>
            <p:nvPr/>
          </p:nvSpPr>
          <p:spPr bwMode="auto">
            <a:xfrm rot="5400000">
              <a:off x="5822717" y="1983282"/>
              <a:ext cx="75021" cy="75021"/>
            </a:xfrm>
            <a:prstGeom prst="plus">
              <a:avLst>
                <a:gd name="adj" fmla="val 35158"/>
              </a:avLst>
            </a:prstGeom>
            <a:solidFill>
              <a:srgbClr val="78BE20">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Oval 85">
              <a:extLst>
                <a:ext uri="{FF2B5EF4-FFF2-40B4-BE49-F238E27FC236}">
                  <a16:creationId xmlns:a16="http://schemas.microsoft.com/office/drawing/2014/main" id="{2BED2E98-0F05-5C2E-0B66-1F034674AEEA}"/>
                </a:ext>
              </a:extLst>
            </p:cNvPr>
            <p:cNvSpPr>
              <a:spLocks noChangeArrowheads="1"/>
            </p:cNvSpPr>
            <p:nvPr/>
          </p:nvSpPr>
          <p:spPr bwMode="auto">
            <a:xfrm rot="5400000">
              <a:off x="5251438" y="1981156"/>
              <a:ext cx="75021" cy="79277"/>
            </a:xfrm>
            <a:prstGeom prst="plus">
              <a:avLst>
                <a:gd name="adj" fmla="val 35158"/>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Oval 81">
              <a:extLst>
                <a:ext uri="{FF2B5EF4-FFF2-40B4-BE49-F238E27FC236}">
                  <a16:creationId xmlns:a16="http://schemas.microsoft.com/office/drawing/2014/main" id="{EB08BA91-1E1C-FF2E-8DEC-A17B543F902D}"/>
                </a:ext>
              </a:extLst>
            </p:cNvPr>
            <p:cNvSpPr>
              <a:spLocks noChangeArrowheads="1"/>
            </p:cNvSpPr>
            <p:nvPr/>
          </p:nvSpPr>
          <p:spPr bwMode="auto">
            <a:xfrm rot="5400000">
              <a:off x="4959989" y="2978445"/>
              <a:ext cx="82166" cy="88027"/>
            </a:xfrm>
            <a:prstGeom prst="plus">
              <a:avLst>
                <a:gd name="adj" fmla="val 36130"/>
              </a:avLst>
            </a:prstGeom>
            <a:solidFill>
              <a:srgbClr val="78BE20">
                <a:alpha val="1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2" name="Graphic 31" descr="World outline">
            <a:extLst>
              <a:ext uri="{FF2B5EF4-FFF2-40B4-BE49-F238E27FC236}">
                <a16:creationId xmlns:a16="http://schemas.microsoft.com/office/drawing/2014/main" id="{8B9930B3-DDB7-43E2-1D1B-2C73C255E1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2837" y="6429080"/>
            <a:ext cx="318940" cy="318940"/>
          </a:xfrm>
          <a:prstGeom prst="rect">
            <a:avLst/>
          </a:prstGeom>
        </p:spPr>
      </p:pic>
      <p:sp>
        <p:nvSpPr>
          <p:cNvPr id="33" name="TextBox 32">
            <a:extLst>
              <a:ext uri="{FF2B5EF4-FFF2-40B4-BE49-F238E27FC236}">
                <a16:creationId xmlns:a16="http://schemas.microsoft.com/office/drawing/2014/main" id="{8B920925-85F4-25AA-0AAF-601759DD6071}"/>
              </a:ext>
            </a:extLst>
          </p:cNvPr>
          <p:cNvSpPr txBox="1"/>
          <p:nvPr userDrawn="1"/>
        </p:nvSpPr>
        <p:spPr>
          <a:xfrm>
            <a:off x="10311353" y="6465439"/>
            <a:ext cx="1740030" cy="246221"/>
          </a:xfrm>
          <a:prstGeom prst="rect">
            <a:avLst/>
          </a:prstGeom>
          <a:noFill/>
        </p:spPr>
        <p:txBody>
          <a:bodyPr wrap="square">
            <a:spAutoFit/>
          </a:bodyPr>
          <a:lstStyle/>
          <a:p>
            <a:pPr lvl="0" algn="ctr"/>
            <a:r>
              <a:rPr lang="en-US" sz="1000" dirty="0">
                <a:solidFill>
                  <a:schemeClr val="bg1">
                    <a:lumMod val="65000"/>
                  </a:schemeClr>
                </a:solidFill>
                <a:latin typeface="Poppins" panose="00000500000000000000" pitchFamily="2" charset="0"/>
                <a:cs typeface="Poppins" panose="00000500000000000000" pitchFamily="2" charset="0"/>
              </a:rPr>
              <a:t>www.eternalHealth.com</a:t>
            </a:r>
          </a:p>
        </p:txBody>
      </p:sp>
      <p:sp>
        <p:nvSpPr>
          <p:cNvPr id="36" name="Rectangle: Rounded Corners 35">
            <a:extLst>
              <a:ext uri="{FF2B5EF4-FFF2-40B4-BE49-F238E27FC236}">
                <a16:creationId xmlns:a16="http://schemas.microsoft.com/office/drawing/2014/main" id="{6AF8D3B2-D206-7038-9E5A-401DAB216DC0}"/>
              </a:ext>
            </a:extLst>
          </p:cNvPr>
          <p:cNvSpPr/>
          <p:nvPr userDrawn="1"/>
        </p:nvSpPr>
        <p:spPr>
          <a:xfrm>
            <a:off x="4422764" y="1516389"/>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45">
            <a:extLst>
              <a:ext uri="{FF2B5EF4-FFF2-40B4-BE49-F238E27FC236}">
                <a16:creationId xmlns:a16="http://schemas.microsoft.com/office/drawing/2014/main" id="{65292204-4472-8A02-6722-82A8CD758F10}"/>
              </a:ext>
            </a:extLst>
          </p:cNvPr>
          <p:cNvSpPr>
            <a:spLocks noGrp="1"/>
          </p:cNvSpPr>
          <p:nvPr>
            <p:ph type="body" sz="quarter" idx="26" hasCustomPrompt="1"/>
          </p:nvPr>
        </p:nvSpPr>
        <p:spPr>
          <a:xfrm>
            <a:off x="4524102" y="156419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Pooja Ika</a:t>
            </a:r>
          </a:p>
        </p:txBody>
      </p:sp>
      <p:sp>
        <p:nvSpPr>
          <p:cNvPr id="4" name="Rectangle: Rounded Corners 3">
            <a:extLst>
              <a:ext uri="{FF2B5EF4-FFF2-40B4-BE49-F238E27FC236}">
                <a16:creationId xmlns:a16="http://schemas.microsoft.com/office/drawing/2014/main" id="{EB937C95-6275-AD41-690F-3D506A24BFD7}"/>
              </a:ext>
            </a:extLst>
          </p:cNvPr>
          <p:cNvSpPr/>
          <p:nvPr userDrawn="1"/>
        </p:nvSpPr>
        <p:spPr>
          <a:xfrm>
            <a:off x="7044846" y="1527284"/>
            <a:ext cx="2476800" cy="654943"/>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9">
            <a:extLst>
              <a:ext uri="{FF2B5EF4-FFF2-40B4-BE49-F238E27FC236}">
                <a16:creationId xmlns:a16="http://schemas.microsoft.com/office/drawing/2014/main" id="{A33BDE97-787F-B494-664C-EF46ED60B54C}"/>
              </a:ext>
            </a:extLst>
          </p:cNvPr>
          <p:cNvSpPr>
            <a:spLocks noGrp="1"/>
          </p:cNvSpPr>
          <p:nvPr>
            <p:ph type="pic" sz="quarter" idx="27" hasCustomPrompt="1"/>
          </p:nvPr>
        </p:nvSpPr>
        <p:spPr>
          <a:xfrm>
            <a:off x="7635605" y="185367"/>
            <a:ext cx="1319804" cy="1250836"/>
          </a:xfrm>
          <a:prstGeom prst="rect">
            <a:avLst/>
          </a:prstGeom>
        </p:spPr>
        <p:txBody>
          <a:bodyPr/>
          <a:lstStyle>
            <a:lvl1pPr marL="0" indent="0">
              <a:buNone/>
              <a:defRPr sz="2000" b="1"/>
            </a:lvl1pPr>
          </a:lstStyle>
          <a:p>
            <a:r>
              <a:rPr lang="en-US" dirty="0"/>
              <a:t>HEADSHOT</a:t>
            </a:r>
          </a:p>
        </p:txBody>
      </p:sp>
      <p:sp>
        <p:nvSpPr>
          <p:cNvPr id="6" name="Rectangle: Rounded Corners 5">
            <a:extLst>
              <a:ext uri="{FF2B5EF4-FFF2-40B4-BE49-F238E27FC236}">
                <a16:creationId xmlns:a16="http://schemas.microsoft.com/office/drawing/2014/main" id="{6CF0D53E-9DA5-5FEB-7384-280A056779CA}"/>
              </a:ext>
            </a:extLst>
          </p:cNvPr>
          <p:cNvSpPr/>
          <p:nvPr userDrawn="1"/>
        </p:nvSpPr>
        <p:spPr>
          <a:xfrm>
            <a:off x="9679189" y="1516389"/>
            <a:ext cx="2420047" cy="665838"/>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9">
            <a:extLst>
              <a:ext uri="{FF2B5EF4-FFF2-40B4-BE49-F238E27FC236}">
                <a16:creationId xmlns:a16="http://schemas.microsoft.com/office/drawing/2014/main" id="{8F7A24E1-E0D7-84D9-9EF8-B7B28A2794FB}"/>
              </a:ext>
            </a:extLst>
          </p:cNvPr>
          <p:cNvSpPr>
            <a:spLocks noGrp="1"/>
          </p:cNvSpPr>
          <p:nvPr>
            <p:ph type="pic" sz="quarter" idx="28" hasCustomPrompt="1"/>
          </p:nvPr>
        </p:nvSpPr>
        <p:spPr>
          <a:xfrm>
            <a:off x="10257687" y="185367"/>
            <a:ext cx="1319804" cy="1250836"/>
          </a:xfrm>
          <a:prstGeom prst="rect">
            <a:avLst/>
          </a:prstGeom>
        </p:spPr>
        <p:txBody>
          <a:bodyPr/>
          <a:lstStyle>
            <a:lvl1pPr marL="0" indent="0">
              <a:buNone/>
              <a:defRPr sz="2000" b="1"/>
            </a:lvl1pPr>
          </a:lstStyle>
          <a:p>
            <a:r>
              <a:rPr lang="en-US" dirty="0"/>
              <a:t>HEADSHOT</a:t>
            </a:r>
          </a:p>
        </p:txBody>
      </p:sp>
      <p:sp>
        <p:nvSpPr>
          <p:cNvPr id="24" name="Picture Placeholder 39">
            <a:extLst>
              <a:ext uri="{FF2B5EF4-FFF2-40B4-BE49-F238E27FC236}">
                <a16:creationId xmlns:a16="http://schemas.microsoft.com/office/drawing/2014/main" id="{9968E7E6-981B-ADE7-EE68-0D127CC0A464}"/>
              </a:ext>
            </a:extLst>
          </p:cNvPr>
          <p:cNvSpPr>
            <a:spLocks noGrp="1"/>
          </p:cNvSpPr>
          <p:nvPr>
            <p:ph type="pic" sz="quarter" idx="31" hasCustomPrompt="1"/>
          </p:nvPr>
        </p:nvSpPr>
        <p:spPr>
          <a:xfrm>
            <a:off x="4961113" y="2312664"/>
            <a:ext cx="1319804" cy="1250836"/>
          </a:xfrm>
          <a:prstGeom prst="rect">
            <a:avLst/>
          </a:prstGeom>
        </p:spPr>
        <p:txBody>
          <a:bodyPr/>
          <a:lstStyle>
            <a:lvl1pPr marL="0" indent="0">
              <a:buNone/>
              <a:defRPr sz="2000" b="1"/>
            </a:lvl1pPr>
          </a:lstStyle>
          <a:p>
            <a:r>
              <a:rPr lang="en-US" dirty="0"/>
              <a:t>HEADSHOT</a:t>
            </a:r>
          </a:p>
        </p:txBody>
      </p:sp>
      <p:sp>
        <p:nvSpPr>
          <p:cNvPr id="26" name="Picture Placeholder 39">
            <a:extLst>
              <a:ext uri="{FF2B5EF4-FFF2-40B4-BE49-F238E27FC236}">
                <a16:creationId xmlns:a16="http://schemas.microsoft.com/office/drawing/2014/main" id="{E3735CA7-347C-DF28-28FF-B9899DF24224}"/>
              </a:ext>
            </a:extLst>
          </p:cNvPr>
          <p:cNvSpPr>
            <a:spLocks noGrp="1"/>
          </p:cNvSpPr>
          <p:nvPr>
            <p:ph type="pic" sz="quarter" idx="32" hasCustomPrompt="1"/>
          </p:nvPr>
        </p:nvSpPr>
        <p:spPr>
          <a:xfrm>
            <a:off x="7595456" y="2293476"/>
            <a:ext cx="1319804" cy="1250836"/>
          </a:xfrm>
          <a:prstGeom prst="rect">
            <a:avLst/>
          </a:prstGeom>
        </p:spPr>
        <p:txBody>
          <a:bodyPr/>
          <a:lstStyle>
            <a:lvl1pPr marL="0" indent="0">
              <a:buNone/>
              <a:defRPr sz="2000" b="1"/>
            </a:lvl1pPr>
          </a:lstStyle>
          <a:p>
            <a:r>
              <a:rPr lang="en-US" dirty="0"/>
              <a:t>HEADSHOT</a:t>
            </a:r>
          </a:p>
        </p:txBody>
      </p:sp>
      <p:sp>
        <p:nvSpPr>
          <p:cNvPr id="34" name="Picture Placeholder 39">
            <a:extLst>
              <a:ext uri="{FF2B5EF4-FFF2-40B4-BE49-F238E27FC236}">
                <a16:creationId xmlns:a16="http://schemas.microsoft.com/office/drawing/2014/main" id="{EFB44AB4-BB44-2754-E207-B201BE206D39}"/>
              </a:ext>
            </a:extLst>
          </p:cNvPr>
          <p:cNvSpPr>
            <a:spLocks noGrp="1"/>
          </p:cNvSpPr>
          <p:nvPr>
            <p:ph type="pic" sz="quarter" idx="36" hasCustomPrompt="1"/>
          </p:nvPr>
        </p:nvSpPr>
        <p:spPr>
          <a:xfrm>
            <a:off x="7627078" y="4406651"/>
            <a:ext cx="1319804" cy="1250836"/>
          </a:xfrm>
          <a:prstGeom prst="rect">
            <a:avLst/>
          </a:prstGeom>
        </p:spPr>
        <p:txBody>
          <a:bodyPr/>
          <a:lstStyle>
            <a:lvl1pPr marL="0" indent="0">
              <a:buNone/>
              <a:defRPr sz="2000" b="1"/>
            </a:lvl1pPr>
          </a:lstStyle>
          <a:p>
            <a:r>
              <a:rPr lang="en-US" dirty="0"/>
              <a:t>HEADSHOT</a:t>
            </a:r>
          </a:p>
        </p:txBody>
      </p:sp>
      <p:sp>
        <p:nvSpPr>
          <p:cNvPr id="37" name="Picture Placeholder 39">
            <a:extLst>
              <a:ext uri="{FF2B5EF4-FFF2-40B4-BE49-F238E27FC236}">
                <a16:creationId xmlns:a16="http://schemas.microsoft.com/office/drawing/2014/main" id="{F107E39B-DE98-5C15-9260-E080C077D670}"/>
              </a:ext>
            </a:extLst>
          </p:cNvPr>
          <p:cNvSpPr>
            <a:spLocks noGrp="1"/>
          </p:cNvSpPr>
          <p:nvPr>
            <p:ph type="pic" sz="quarter" idx="37" hasCustomPrompt="1"/>
          </p:nvPr>
        </p:nvSpPr>
        <p:spPr>
          <a:xfrm>
            <a:off x="10226934" y="4406651"/>
            <a:ext cx="1319804" cy="1250836"/>
          </a:xfrm>
          <a:prstGeom prst="rect">
            <a:avLst/>
          </a:prstGeom>
        </p:spPr>
        <p:txBody>
          <a:bodyPr/>
          <a:lstStyle>
            <a:lvl1pPr marL="0" indent="0">
              <a:buNone/>
              <a:defRPr sz="2000" b="1"/>
            </a:lvl1pPr>
          </a:lstStyle>
          <a:p>
            <a:r>
              <a:rPr lang="en-US" dirty="0"/>
              <a:t>HEADSHOT</a:t>
            </a:r>
          </a:p>
        </p:txBody>
      </p:sp>
      <p:sp>
        <p:nvSpPr>
          <p:cNvPr id="39" name="Picture Placeholder 39">
            <a:extLst>
              <a:ext uri="{FF2B5EF4-FFF2-40B4-BE49-F238E27FC236}">
                <a16:creationId xmlns:a16="http://schemas.microsoft.com/office/drawing/2014/main" id="{F7971F50-1DD4-2C4C-299D-3FDF5CEB49F8}"/>
              </a:ext>
            </a:extLst>
          </p:cNvPr>
          <p:cNvSpPr>
            <a:spLocks noGrp="1"/>
          </p:cNvSpPr>
          <p:nvPr>
            <p:ph type="pic" sz="quarter" idx="38" hasCustomPrompt="1"/>
          </p:nvPr>
        </p:nvSpPr>
        <p:spPr>
          <a:xfrm>
            <a:off x="10226934" y="2288362"/>
            <a:ext cx="1319804" cy="1250836"/>
          </a:xfrm>
          <a:prstGeom prst="rect">
            <a:avLst/>
          </a:prstGeom>
        </p:spPr>
        <p:txBody>
          <a:bodyPr/>
          <a:lstStyle>
            <a:lvl1pPr marL="0" indent="0">
              <a:buNone/>
              <a:defRPr sz="2000" b="1"/>
            </a:lvl1pPr>
          </a:lstStyle>
          <a:p>
            <a:r>
              <a:rPr lang="en-US" dirty="0"/>
              <a:t>HEADSHOT</a:t>
            </a:r>
          </a:p>
        </p:txBody>
      </p:sp>
      <p:sp>
        <p:nvSpPr>
          <p:cNvPr id="46" name="TextBox 45">
            <a:extLst>
              <a:ext uri="{FF2B5EF4-FFF2-40B4-BE49-F238E27FC236}">
                <a16:creationId xmlns:a16="http://schemas.microsoft.com/office/drawing/2014/main" id="{07177729-C3C6-FC7F-2066-EE6990EDA20C}"/>
              </a:ext>
            </a:extLst>
          </p:cNvPr>
          <p:cNvSpPr txBox="1"/>
          <p:nvPr userDrawn="1"/>
        </p:nvSpPr>
        <p:spPr>
          <a:xfrm>
            <a:off x="4483952" y="1812687"/>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Founder &amp; CEO</a:t>
            </a:r>
          </a:p>
        </p:txBody>
      </p:sp>
      <p:sp>
        <p:nvSpPr>
          <p:cNvPr id="47" name="TextBox 46">
            <a:extLst>
              <a:ext uri="{FF2B5EF4-FFF2-40B4-BE49-F238E27FC236}">
                <a16:creationId xmlns:a16="http://schemas.microsoft.com/office/drawing/2014/main" id="{8D5C5572-8CFD-BD4F-7D18-BF4363C49DEE}"/>
              </a:ext>
            </a:extLst>
          </p:cNvPr>
          <p:cNvSpPr txBox="1"/>
          <p:nvPr userDrawn="1"/>
        </p:nvSpPr>
        <p:spPr>
          <a:xfrm>
            <a:off x="7095514" y="1815491"/>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Chief Medical Officer</a:t>
            </a:r>
          </a:p>
        </p:txBody>
      </p:sp>
      <p:sp>
        <p:nvSpPr>
          <p:cNvPr id="50" name="Text Placeholder 45">
            <a:extLst>
              <a:ext uri="{FF2B5EF4-FFF2-40B4-BE49-F238E27FC236}">
                <a16:creationId xmlns:a16="http://schemas.microsoft.com/office/drawing/2014/main" id="{6F641CBF-742A-DFD3-49EB-1D8070D6CD1D}"/>
              </a:ext>
            </a:extLst>
          </p:cNvPr>
          <p:cNvSpPr>
            <a:spLocks noGrp="1"/>
          </p:cNvSpPr>
          <p:nvPr>
            <p:ph type="body" sz="quarter" idx="43" hasCustomPrompt="1"/>
          </p:nvPr>
        </p:nvSpPr>
        <p:spPr>
          <a:xfrm>
            <a:off x="7152315" y="1584919"/>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Michael Muchnicki</a:t>
            </a:r>
          </a:p>
        </p:txBody>
      </p:sp>
      <p:sp>
        <p:nvSpPr>
          <p:cNvPr id="51" name="Text Placeholder 45">
            <a:extLst>
              <a:ext uri="{FF2B5EF4-FFF2-40B4-BE49-F238E27FC236}">
                <a16:creationId xmlns:a16="http://schemas.microsoft.com/office/drawing/2014/main" id="{083BB9CC-1156-8B95-B33C-8257EE89A304}"/>
              </a:ext>
            </a:extLst>
          </p:cNvPr>
          <p:cNvSpPr>
            <a:spLocks noGrp="1"/>
          </p:cNvSpPr>
          <p:nvPr>
            <p:ph type="body" sz="quarter" idx="44" hasCustomPrompt="1"/>
          </p:nvPr>
        </p:nvSpPr>
        <p:spPr>
          <a:xfrm>
            <a:off x="9712104" y="1572806"/>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John Price</a:t>
            </a:r>
          </a:p>
        </p:txBody>
      </p:sp>
      <p:sp>
        <p:nvSpPr>
          <p:cNvPr id="57" name="TextBox 56">
            <a:extLst>
              <a:ext uri="{FF2B5EF4-FFF2-40B4-BE49-F238E27FC236}">
                <a16:creationId xmlns:a16="http://schemas.microsoft.com/office/drawing/2014/main" id="{70A30B96-5E6E-2EA4-8535-10EBEBA74269}"/>
              </a:ext>
            </a:extLst>
          </p:cNvPr>
          <p:cNvSpPr txBox="1"/>
          <p:nvPr userDrawn="1"/>
        </p:nvSpPr>
        <p:spPr>
          <a:xfrm>
            <a:off x="9692731" y="1809377"/>
            <a:ext cx="2476800"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Chief Operations Officer</a:t>
            </a:r>
          </a:p>
        </p:txBody>
      </p:sp>
      <p:sp>
        <p:nvSpPr>
          <p:cNvPr id="61" name="Rectangle: Rounded Corners 60">
            <a:extLst>
              <a:ext uri="{FF2B5EF4-FFF2-40B4-BE49-F238E27FC236}">
                <a16:creationId xmlns:a16="http://schemas.microsoft.com/office/drawing/2014/main" id="{49AD1F76-E33C-076B-1C96-458101DD3DEB}"/>
              </a:ext>
            </a:extLst>
          </p:cNvPr>
          <p:cNvSpPr/>
          <p:nvPr userDrawn="1"/>
        </p:nvSpPr>
        <p:spPr>
          <a:xfrm>
            <a:off x="4438819" y="3627860"/>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45">
            <a:extLst>
              <a:ext uri="{FF2B5EF4-FFF2-40B4-BE49-F238E27FC236}">
                <a16:creationId xmlns:a16="http://schemas.microsoft.com/office/drawing/2014/main" id="{8AA980B1-AA4D-8E41-7220-DCCD5E67429A}"/>
              </a:ext>
            </a:extLst>
          </p:cNvPr>
          <p:cNvSpPr>
            <a:spLocks noGrp="1"/>
          </p:cNvSpPr>
          <p:nvPr>
            <p:ph type="body" sz="quarter" idx="45" hasCustomPrompt="1"/>
          </p:nvPr>
        </p:nvSpPr>
        <p:spPr>
          <a:xfrm>
            <a:off x="4547150" y="3651764"/>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Robert London</a:t>
            </a:r>
          </a:p>
        </p:txBody>
      </p:sp>
      <p:sp>
        <p:nvSpPr>
          <p:cNvPr id="63" name="TextBox 62">
            <a:extLst>
              <a:ext uri="{FF2B5EF4-FFF2-40B4-BE49-F238E27FC236}">
                <a16:creationId xmlns:a16="http://schemas.microsoft.com/office/drawing/2014/main" id="{7E004A3F-AD97-E100-3308-6E9D3A754813}"/>
              </a:ext>
            </a:extLst>
          </p:cNvPr>
          <p:cNvSpPr txBox="1"/>
          <p:nvPr userDrawn="1"/>
        </p:nvSpPr>
        <p:spPr>
          <a:xfrm>
            <a:off x="1842390" y="3854506"/>
            <a:ext cx="2375463"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Vice President of Pharmacy</a:t>
            </a:r>
          </a:p>
        </p:txBody>
      </p:sp>
      <p:sp>
        <p:nvSpPr>
          <p:cNvPr id="64" name="Rectangle: Rounded Corners 63">
            <a:extLst>
              <a:ext uri="{FF2B5EF4-FFF2-40B4-BE49-F238E27FC236}">
                <a16:creationId xmlns:a16="http://schemas.microsoft.com/office/drawing/2014/main" id="{B6B849CE-A900-5C40-4109-4F9E8B72102D}"/>
              </a:ext>
            </a:extLst>
          </p:cNvPr>
          <p:cNvSpPr/>
          <p:nvPr userDrawn="1"/>
        </p:nvSpPr>
        <p:spPr>
          <a:xfrm>
            <a:off x="7152315" y="3603956"/>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45">
            <a:extLst>
              <a:ext uri="{FF2B5EF4-FFF2-40B4-BE49-F238E27FC236}">
                <a16:creationId xmlns:a16="http://schemas.microsoft.com/office/drawing/2014/main" id="{6DE7C6DE-504D-CA4D-8DEE-B85C01EA7136}"/>
              </a:ext>
            </a:extLst>
          </p:cNvPr>
          <p:cNvSpPr>
            <a:spLocks noGrp="1"/>
          </p:cNvSpPr>
          <p:nvPr>
            <p:ph type="body" sz="quarter" idx="46" hasCustomPrompt="1"/>
          </p:nvPr>
        </p:nvSpPr>
        <p:spPr>
          <a:xfrm>
            <a:off x="7260646" y="3627860"/>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Tom Lawless</a:t>
            </a:r>
          </a:p>
        </p:txBody>
      </p:sp>
      <p:sp>
        <p:nvSpPr>
          <p:cNvPr id="66" name="TextBox 65">
            <a:extLst>
              <a:ext uri="{FF2B5EF4-FFF2-40B4-BE49-F238E27FC236}">
                <a16:creationId xmlns:a16="http://schemas.microsoft.com/office/drawing/2014/main" id="{3EB963CF-60FA-D285-AD34-A821DA621B71}"/>
              </a:ext>
            </a:extLst>
          </p:cNvPr>
          <p:cNvSpPr txBox="1"/>
          <p:nvPr userDrawn="1"/>
        </p:nvSpPr>
        <p:spPr>
          <a:xfrm>
            <a:off x="4486133" y="3862485"/>
            <a:ext cx="2432857"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Chief Finance Officer</a:t>
            </a:r>
          </a:p>
        </p:txBody>
      </p:sp>
      <p:sp>
        <p:nvSpPr>
          <p:cNvPr id="67" name="Rectangle: Rounded Corners 66">
            <a:extLst>
              <a:ext uri="{FF2B5EF4-FFF2-40B4-BE49-F238E27FC236}">
                <a16:creationId xmlns:a16="http://schemas.microsoft.com/office/drawing/2014/main" id="{B5C60E4D-DCDA-0849-1F3E-7B5C27643618}"/>
              </a:ext>
            </a:extLst>
          </p:cNvPr>
          <p:cNvSpPr/>
          <p:nvPr userDrawn="1"/>
        </p:nvSpPr>
        <p:spPr>
          <a:xfrm>
            <a:off x="4416843" y="5759758"/>
            <a:ext cx="244257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 Placeholder 45">
            <a:extLst>
              <a:ext uri="{FF2B5EF4-FFF2-40B4-BE49-F238E27FC236}">
                <a16:creationId xmlns:a16="http://schemas.microsoft.com/office/drawing/2014/main" id="{BEA653C6-DC79-E7F7-DC02-D8A0F4655FC9}"/>
              </a:ext>
            </a:extLst>
          </p:cNvPr>
          <p:cNvSpPr>
            <a:spLocks noGrp="1"/>
          </p:cNvSpPr>
          <p:nvPr>
            <p:ph type="body" sz="quarter" idx="47" hasCustomPrompt="1"/>
          </p:nvPr>
        </p:nvSpPr>
        <p:spPr>
          <a:xfrm>
            <a:off x="4488852" y="583935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Cheyenne Ross</a:t>
            </a:r>
          </a:p>
        </p:txBody>
      </p:sp>
      <p:sp>
        <p:nvSpPr>
          <p:cNvPr id="69" name="TextBox 68">
            <a:extLst>
              <a:ext uri="{FF2B5EF4-FFF2-40B4-BE49-F238E27FC236}">
                <a16:creationId xmlns:a16="http://schemas.microsoft.com/office/drawing/2014/main" id="{A1648EE9-1809-1952-7A2B-283A95D32D92}"/>
              </a:ext>
            </a:extLst>
          </p:cNvPr>
          <p:cNvSpPr txBox="1"/>
          <p:nvPr userDrawn="1"/>
        </p:nvSpPr>
        <p:spPr>
          <a:xfrm>
            <a:off x="7237596" y="3839402"/>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Chief Compliance Officer </a:t>
            </a:r>
          </a:p>
        </p:txBody>
      </p:sp>
      <p:sp>
        <p:nvSpPr>
          <p:cNvPr id="70" name="Rectangle: Rounded Corners 69">
            <a:extLst>
              <a:ext uri="{FF2B5EF4-FFF2-40B4-BE49-F238E27FC236}">
                <a16:creationId xmlns:a16="http://schemas.microsoft.com/office/drawing/2014/main" id="{C48D7049-4F6E-7AD3-71E0-1379F51B721B}"/>
              </a:ext>
            </a:extLst>
          </p:cNvPr>
          <p:cNvSpPr/>
          <p:nvPr userDrawn="1"/>
        </p:nvSpPr>
        <p:spPr>
          <a:xfrm>
            <a:off x="6988194" y="5756340"/>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45">
            <a:extLst>
              <a:ext uri="{FF2B5EF4-FFF2-40B4-BE49-F238E27FC236}">
                <a16:creationId xmlns:a16="http://schemas.microsoft.com/office/drawing/2014/main" id="{338B3D3B-18A6-D16F-174F-B4551520641E}"/>
              </a:ext>
            </a:extLst>
          </p:cNvPr>
          <p:cNvSpPr>
            <a:spLocks noGrp="1"/>
          </p:cNvSpPr>
          <p:nvPr>
            <p:ph type="body" sz="quarter" idx="48" hasCustomPrompt="1"/>
          </p:nvPr>
        </p:nvSpPr>
        <p:spPr>
          <a:xfrm>
            <a:off x="7144054" y="5800532"/>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Brittany Cardinal</a:t>
            </a:r>
          </a:p>
        </p:txBody>
      </p:sp>
      <p:sp>
        <p:nvSpPr>
          <p:cNvPr id="72" name="TextBox 71">
            <a:extLst>
              <a:ext uri="{FF2B5EF4-FFF2-40B4-BE49-F238E27FC236}">
                <a16:creationId xmlns:a16="http://schemas.microsoft.com/office/drawing/2014/main" id="{06857306-32A8-88F3-6425-B8F83F773CDC}"/>
              </a:ext>
            </a:extLst>
          </p:cNvPr>
          <p:cNvSpPr txBox="1"/>
          <p:nvPr userDrawn="1"/>
        </p:nvSpPr>
        <p:spPr>
          <a:xfrm>
            <a:off x="6882771" y="5982934"/>
            <a:ext cx="2742618" cy="461665"/>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Senior Director of Marketing and Communications</a:t>
            </a:r>
          </a:p>
        </p:txBody>
      </p:sp>
      <p:sp>
        <p:nvSpPr>
          <p:cNvPr id="73" name="Rectangle: Rounded Corners 72">
            <a:extLst>
              <a:ext uri="{FF2B5EF4-FFF2-40B4-BE49-F238E27FC236}">
                <a16:creationId xmlns:a16="http://schemas.microsoft.com/office/drawing/2014/main" id="{60176B58-7B4F-7E66-2C9F-7508D449329D}"/>
              </a:ext>
            </a:extLst>
          </p:cNvPr>
          <p:cNvSpPr/>
          <p:nvPr userDrawn="1"/>
        </p:nvSpPr>
        <p:spPr>
          <a:xfrm>
            <a:off x="9648745" y="5759758"/>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45">
            <a:extLst>
              <a:ext uri="{FF2B5EF4-FFF2-40B4-BE49-F238E27FC236}">
                <a16:creationId xmlns:a16="http://schemas.microsoft.com/office/drawing/2014/main" id="{4521F129-5722-4099-21E7-D28E7DBF9C4C}"/>
              </a:ext>
            </a:extLst>
          </p:cNvPr>
          <p:cNvSpPr>
            <a:spLocks noGrp="1"/>
          </p:cNvSpPr>
          <p:nvPr>
            <p:ph type="body" sz="quarter" idx="49" hasCustomPrompt="1"/>
          </p:nvPr>
        </p:nvSpPr>
        <p:spPr>
          <a:xfrm>
            <a:off x="9757076" y="5783662"/>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Nicole Brown</a:t>
            </a:r>
          </a:p>
        </p:txBody>
      </p:sp>
      <p:sp>
        <p:nvSpPr>
          <p:cNvPr id="75" name="TextBox 74">
            <a:extLst>
              <a:ext uri="{FF2B5EF4-FFF2-40B4-BE49-F238E27FC236}">
                <a16:creationId xmlns:a16="http://schemas.microsoft.com/office/drawing/2014/main" id="{ECD7A8EA-B314-DCB9-3BAA-516845AA15D4}"/>
              </a:ext>
            </a:extLst>
          </p:cNvPr>
          <p:cNvSpPr txBox="1"/>
          <p:nvPr userDrawn="1"/>
        </p:nvSpPr>
        <p:spPr>
          <a:xfrm>
            <a:off x="9757076" y="6062956"/>
            <a:ext cx="2375463"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Director of Sales (AZ)</a:t>
            </a:r>
          </a:p>
        </p:txBody>
      </p:sp>
      <p:sp>
        <p:nvSpPr>
          <p:cNvPr id="76" name="Rectangle: Rounded Corners 75">
            <a:extLst>
              <a:ext uri="{FF2B5EF4-FFF2-40B4-BE49-F238E27FC236}">
                <a16:creationId xmlns:a16="http://schemas.microsoft.com/office/drawing/2014/main" id="{C81F0AC9-C467-74DF-0BEF-3A80CD3AF0F5}"/>
              </a:ext>
            </a:extLst>
          </p:cNvPr>
          <p:cNvSpPr/>
          <p:nvPr userDrawn="1"/>
        </p:nvSpPr>
        <p:spPr>
          <a:xfrm>
            <a:off x="9692731" y="3610009"/>
            <a:ext cx="240929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Placeholder 45">
            <a:extLst>
              <a:ext uri="{FF2B5EF4-FFF2-40B4-BE49-F238E27FC236}">
                <a16:creationId xmlns:a16="http://schemas.microsoft.com/office/drawing/2014/main" id="{E5631B2F-6A86-46D9-DE65-9811C96867EF}"/>
              </a:ext>
            </a:extLst>
          </p:cNvPr>
          <p:cNvSpPr>
            <a:spLocks noGrp="1"/>
          </p:cNvSpPr>
          <p:nvPr>
            <p:ph type="body" sz="quarter" idx="50" hasCustomPrompt="1"/>
          </p:nvPr>
        </p:nvSpPr>
        <p:spPr>
          <a:xfrm>
            <a:off x="9787481" y="3645331"/>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Anthony Weinberg</a:t>
            </a:r>
          </a:p>
        </p:txBody>
      </p:sp>
      <p:sp>
        <p:nvSpPr>
          <p:cNvPr id="78" name="TextBox 77">
            <a:extLst>
              <a:ext uri="{FF2B5EF4-FFF2-40B4-BE49-F238E27FC236}">
                <a16:creationId xmlns:a16="http://schemas.microsoft.com/office/drawing/2014/main" id="{AEC6F30F-2B65-7829-4091-79E9E0E9C6F6}"/>
              </a:ext>
            </a:extLst>
          </p:cNvPr>
          <p:cNvSpPr txBox="1"/>
          <p:nvPr userDrawn="1"/>
        </p:nvSpPr>
        <p:spPr>
          <a:xfrm>
            <a:off x="9778013" y="3836603"/>
            <a:ext cx="2375463" cy="461665"/>
          </a:xfrm>
          <a:prstGeom prst="rect">
            <a:avLst/>
          </a:prstGeom>
          <a:noFill/>
        </p:spPr>
        <p:txBody>
          <a:bodyPr wrap="square">
            <a:spAutoFit/>
          </a:bodyPr>
          <a:lstStyle/>
          <a:p>
            <a:pPr marL="0" lvl="0" algn="ctr" defTabSz="914400" rtl="0" eaLnBrk="1" latinLnBrk="0" hangingPunct="1"/>
            <a:r>
              <a:rPr lang="en-US" sz="1200" kern="1200" dirty="0">
                <a:solidFill>
                  <a:schemeClr val="tx1"/>
                </a:solidFill>
                <a:latin typeface="Poppins" panose="00000500000000000000" pitchFamily="2" charset="0"/>
                <a:ea typeface="+mn-ea"/>
                <a:cs typeface="Poppins" panose="00000500000000000000" pitchFamily="2" charset="0"/>
              </a:rPr>
              <a:t>Vice President of Sales Strategy</a:t>
            </a:r>
          </a:p>
        </p:txBody>
      </p:sp>
      <p:sp>
        <p:nvSpPr>
          <p:cNvPr id="79" name="Picture Placeholder 39">
            <a:extLst>
              <a:ext uri="{FF2B5EF4-FFF2-40B4-BE49-F238E27FC236}">
                <a16:creationId xmlns:a16="http://schemas.microsoft.com/office/drawing/2014/main" id="{8CB71D0F-3C19-FEB2-E6C2-9374C0073B8E}"/>
              </a:ext>
            </a:extLst>
          </p:cNvPr>
          <p:cNvSpPr>
            <a:spLocks noGrp="1"/>
          </p:cNvSpPr>
          <p:nvPr>
            <p:ph type="pic" sz="quarter" idx="51" hasCustomPrompt="1"/>
          </p:nvPr>
        </p:nvSpPr>
        <p:spPr>
          <a:xfrm>
            <a:off x="5051930" y="189995"/>
            <a:ext cx="1319804" cy="1250836"/>
          </a:xfrm>
          <a:prstGeom prst="rect">
            <a:avLst/>
          </a:prstGeom>
        </p:spPr>
        <p:txBody>
          <a:bodyPr/>
          <a:lstStyle>
            <a:lvl1pPr marL="0" indent="0">
              <a:buNone/>
              <a:defRPr sz="2000" b="1"/>
            </a:lvl1pPr>
          </a:lstStyle>
          <a:p>
            <a:r>
              <a:rPr lang="en-US" dirty="0"/>
              <a:t>HEADSHOT</a:t>
            </a:r>
          </a:p>
        </p:txBody>
      </p:sp>
      <p:sp>
        <p:nvSpPr>
          <p:cNvPr id="2" name="Picture Placeholder 39">
            <a:extLst>
              <a:ext uri="{FF2B5EF4-FFF2-40B4-BE49-F238E27FC236}">
                <a16:creationId xmlns:a16="http://schemas.microsoft.com/office/drawing/2014/main" id="{09981B9A-876D-BC20-4667-794667141386}"/>
              </a:ext>
            </a:extLst>
          </p:cNvPr>
          <p:cNvSpPr>
            <a:spLocks noGrp="1"/>
          </p:cNvSpPr>
          <p:nvPr>
            <p:ph type="pic" sz="quarter" idx="52" hasCustomPrompt="1"/>
          </p:nvPr>
        </p:nvSpPr>
        <p:spPr>
          <a:xfrm>
            <a:off x="2265635" y="4431595"/>
            <a:ext cx="1319804" cy="1250836"/>
          </a:xfrm>
          <a:prstGeom prst="rect">
            <a:avLst/>
          </a:prstGeom>
        </p:spPr>
        <p:txBody>
          <a:bodyPr/>
          <a:lstStyle>
            <a:lvl1pPr marL="0" indent="0">
              <a:buNone/>
              <a:defRPr sz="2000" b="1"/>
            </a:lvl1pPr>
          </a:lstStyle>
          <a:p>
            <a:r>
              <a:rPr lang="en-US" dirty="0"/>
              <a:t>HEADSHOT</a:t>
            </a:r>
          </a:p>
        </p:txBody>
      </p:sp>
      <p:sp>
        <p:nvSpPr>
          <p:cNvPr id="3" name="Rectangle: Rounded Corners 2">
            <a:extLst>
              <a:ext uri="{FF2B5EF4-FFF2-40B4-BE49-F238E27FC236}">
                <a16:creationId xmlns:a16="http://schemas.microsoft.com/office/drawing/2014/main" id="{6B19C04C-A96C-3177-060E-D3AECB17A84A}"/>
              </a:ext>
            </a:extLst>
          </p:cNvPr>
          <p:cNvSpPr/>
          <p:nvPr userDrawn="1"/>
        </p:nvSpPr>
        <p:spPr>
          <a:xfrm>
            <a:off x="1680144" y="5759872"/>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45">
            <a:extLst>
              <a:ext uri="{FF2B5EF4-FFF2-40B4-BE49-F238E27FC236}">
                <a16:creationId xmlns:a16="http://schemas.microsoft.com/office/drawing/2014/main" id="{18A73AA6-DE09-5B26-7F37-D81A08438D3F}"/>
              </a:ext>
            </a:extLst>
          </p:cNvPr>
          <p:cNvSpPr>
            <a:spLocks noGrp="1"/>
          </p:cNvSpPr>
          <p:nvPr>
            <p:ph type="body" sz="quarter" idx="53" hasCustomPrompt="1"/>
          </p:nvPr>
        </p:nvSpPr>
        <p:spPr>
          <a:xfrm>
            <a:off x="1788476" y="578377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Benita Abraham</a:t>
            </a:r>
          </a:p>
        </p:txBody>
      </p:sp>
      <p:sp>
        <p:nvSpPr>
          <p:cNvPr id="22" name="TextBox 21">
            <a:extLst>
              <a:ext uri="{FF2B5EF4-FFF2-40B4-BE49-F238E27FC236}">
                <a16:creationId xmlns:a16="http://schemas.microsoft.com/office/drawing/2014/main" id="{8A70AD1E-B593-440E-63EB-CD22D7A74D78}"/>
              </a:ext>
            </a:extLst>
          </p:cNvPr>
          <p:cNvSpPr txBox="1"/>
          <p:nvPr userDrawn="1"/>
        </p:nvSpPr>
        <p:spPr>
          <a:xfrm>
            <a:off x="1574721" y="5986466"/>
            <a:ext cx="2742618"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Director of Sales (MA)</a:t>
            </a:r>
          </a:p>
        </p:txBody>
      </p:sp>
      <p:sp>
        <p:nvSpPr>
          <p:cNvPr id="25" name="Picture Placeholder 39">
            <a:extLst>
              <a:ext uri="{FF2B5EF4-FFF2-40B4-BE49-F238E27FC236}">
                <a16:creationId xmlns:a16="http://schemas.microsoft.com/office/drawing/2014/main" id="{1FD13920-6D3B-6D41-1317-EB0B1EAFE813}"/>
              </a:ext>
            </a:extLst>
          </p:cNvPr>
          <p:cNvSpPr>
            <a:spLocks noGrp="1"/>
          </p:cNvSpPr>
          <p:nvPr>
            <p:ph type="pic" sz="quarter" idx="54" hasCustomPrompt="1"/>
          </p:nvPr>
        </p:nvSpPr>
        <p:spPr>
          <a:xfrm>
            <a:off x="2429764" y="2288362"/>
            <a:ext cx="1319804" cy="1250836"/>
          </a:xfrm>
          <a:prstGeom prst="rect">
            <a:avLst/>
          </a:prstGeom>
        </p:spPr>
        <p:txBody>
          <a:bodyPr/>
          <a:lstStyle>
            <a:lvl1pPr marL="0" indent="0">
              <a:buNone/>
              <a:defRPr sz="2000" b="1"/>
            </a:lvl1pPr>
          </a:lstStyle>
          <a:p>
            <a:r>
              <a:rPr lang="en-US" dirty="0"/>
              <a:t>HEADSHOT</a:t>
            </a:r>
          </a:p>
        </p:txBody>
      </p:sp>
      <p:sp>
        <p:nvSpPr>
          <p:cNvPr id="27" name="TextBox 26">
            <a:extLst>
              <a:ext uri="{FF2B5EF4-FFF2-40B4-BE49-F238E27FC236}">
                <a16:creationId xmlns:a16="http://schemas.microsoft.com/office/drawing/2014/main" id="{43D9C906-660A-49E0-0AFB-9FBC882E0968}"/>
              </a:ext>
            </a:extLst>
          </p:cNvPr>
          <p:cNvSpPr txBox="1"/>
          <p:nvPr userDrawn="1"/>
        </p:nvSpPr>
        <p:spPr>
          <a:xfrm>
            <a:off x="4483952" y="6050852"/>
            <a:ext cx="2375463"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Director of Product</a:t>
            </a:r>
          </a:p>
        </p:txBody>
      </p:sp>
      <p:sp>
        <p:nvSpPr>
          <p:cNvPr id="29" name="Picture Placeholder 39">
            <a:extLst>
              <a:ext uri="{FF2B5EF4-FFF2-40B4-BE49-F238E27FC236}">
                <a16:creationId xmlns:a16="http://schemas.microsoft.com/office/drawing/2014/main" id="{50B72FCE-A1C8-B4A6-3DE8-3ECBAC073397}"/>
              </a:ext>
            </a:extLst>
          </p:cNvPr>
          <p:cNvSpPr>
            <a:spLocks noGrp="1"/>
          </p:cNvSpPr>
          <p:nvPr>
            <p:ph type="pic" sz="quarter" idx="55" hasCustomPrompt="1"/>
          </p:nvPr>
        </p:nvSpPr>
        <p:spPr>
          <a:xfrm>
            <a:off x="4965380" y="4430059"/>
            <a:ext cx="1319804" cy="1250836"/>
          </a:xfrm>
          <a:prstGeom prst="rect">
            <a:avLst/>
          </a:prstGeom>
        </p:spPr>
        <p:txBody>
          <a:bodyPr/>
          <a:lstStyle>
            <a:lvl1pPr marL="0" indent="0">
              <a:buNone/>
              <a:defRPr sz="2000" b="1"/>
            </a:lvl1pPr>
          </a:lstStyle>
          <a:p>
            <a:r>
              <a:rPr lang="en-US" dirty="0"/>
              <a:t>HEADSHOT</a:t>
            </a:r>
          </a:p>
        </p:txBody>
      </p:sp>
    </p:spTree>
    <p:extLst>
      <p:ext uri="{BB962C8B-B14F-4D97-AF65-F5344CB8AC3E}">
        <p14:creationId xmlns:p14="http://schemas.microsoft.com/office/powerpoint/2010/main" val="302156876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eet Speaker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9D2C94-F181-DBC5-E17D-5012E2948BAD}"/>
              </a:ext>
            </a:extLst>
          </p:cNvPr>
          <p:cNvSpPr txBox="1"/>
          <p:nvPr userDrawn="1"/>
        </p:nvSpPr>
        <p:spPr>
          <a:xfrm>
            <a:off x="539568" y="2236663"/>
            <a:ext cx="3984932" cy="1754326"/>
          </a:xfrm>
          <a:prstGeom prst="rect">
            <a:avLst/>
          </a:prstGeom>
          <a:noFill/>
        </p:spPr>
        <p:txBody>
          <a:bodyPr wrap="square" rtlCol="0">
            <a:spAutoFit/>
          </a:bodyPr>
          <a:lstStyle>
            <a:defPPr>
              <a:defRPr lang="en-US"/>
            </a:defPPr>
            <a:lvl1pPr algn="ctr">
              <a:defRPr sz="7200" b="1" spc="-300">
                <a:solidFill>
                  <a:srgbClr val="32394E"/>
                </a:solidFill>
                <a:latin typeface="+mj-lt"/>
              </a:defRPr>
            </a:lvl1pPr>
          </a:lstStyle>
          <a:p>
            <a:pPr algn="l"/>
            <a:r>
              <a:rPr lang="en-US" sz="3600" b="1" spc="0" dirty="0">
                <a:solidFill>
                  <a:srgbClr val="00AEDB"/>
                </a:solidFill>
                <a:latin typeface="Montserrat SemiBold" panose="00000700000000000000" pitchFamily="2" charset="0"/>
                <a:cs typeface="Poppins" panose="00000500000000000000" pitchFamily="2" charset="0"/>
              </a:rPr>
              <a:t>SUPPORTED BY INDUSTRY EXPERTS</a:t>
            </a:r>
          </a:p>
        </p:txBody>
      </p:sp>
      <p:grpSp>
        <p:nvGrpSpPr>
          <p:cNvPr id="8" name="Group 7">
            <a:extLst>
              <a:ext uri="{FF2B5EF4-FFF2-40B4-BE49-F238E27FC236}">
                <a16:creationId xmlns:a16="http://schemas.microsoft.com/office/drawing/2014/main" id="{B0D17FFA-ACED-D1E3-7C17-13295C6EB886}"/>
              </a:ext>
            </a:extLst>
          </p:cNvPr>
          <p:cNvGrpSpPr/>
          <p:nvPr userDrawn="1"/>
        </p:nvGrpSpPr>
        <p:grpSpPr>
          <a:xfrm flipH="1">
            <a:off x="98716" y="86915"/>
            <a:ext cx="1544424" cy="1773589"/>
            <a:chOff x="4957058" y="1983282"/>
            <a:chExt cx="940680" cy="1080260"/>
          </a:xfrm>
        </p:grpSpPr>
        <p:sp>
          <p:nvSpPr>
            <p:cNvPr id="9" name="Oval 67">
              <a:extLst>
                <a:ext uri="{FF2B5EF4-FFF2-40B4-BE49-F238E27FC236}">
                  <a16:creationId xmlns:a16="http://schemas.microsoft.com/office/drawing/2014/main" id="{F212673E-F8CC-8E8A-2513-6ADC5E7A1BF6}"/>
                </a:ext>
              </a:extLst>
            </p:cNvPr>
            <p:cNvSpPr>
              <a:spLocks noChangeArrowheads="1"/>
            </p:cNvSpPr>
            <p:nvPr/>
          </p:nvSpPr>
          <p:spPr bwMode="auto">
            <a:xfrm rot="5400000">
              <a:off x="5550631" y="2872800"/>
              <a:ext cx="78592" cy="78592"/>
            </a:xfrm>
            <a:prstGeom prst="plus">
              <a:avLst>
                <a:gd name="adj" fmla="val 3081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Oval 68">
              <a:extLst>
                <a:ext uri="{FF2B5EF4-FFF2-40B4-BE49-F238E27FC236}">
                  <a16:creationId xmlns:a16="http://schemas.microsoft.com/office/drawing/2014/main" id="{BA99FA15-A5F1-89CD-D220-A9DB694EC72F}"/>
                </a:ext>
              </a:extLst>
            </p:cNvPr>
            <p:cNvSpPr>
              <a:spLocks noChangeArrowheads="1"/>
            </p:cNvSpPr>
            <p:nvPr/>
          </p:nvSpPr>
          <p:spPr bwMode="auto">
            <a:xfrm rot="5400000">
              <a:off x="5236344" y="2870526"/>
              <a:ext cx="78592" cy="83143"/>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Oval 73">
              <a:extLst>
                <a:ext uri="{FF2B5EF4-FFF2-40B4-BE49-F238E27FC236}">
                  <a16:creationId xmlns:a16="http://schemas.microsoft.com/office/drawing/2014/main" id="{562C1603-39AA-A3C5-F336-2F3917437AF3}"/>
                </a:ext>
              </a:extLst>
            </p:cNvPr>
            <p:cNvSpPr>
              <a:spLocks noChangeArrowheads="1"/>
            </p:cNvSpPr>
            <p:nvPr/>
          </p:nvSpPr>
          <p:spPr bwMode="auto">
            <a:xfrm rot="5400000">
              <a:off x="5544024" y="2573821"/>
              <a:ext cx="75021" cy="79968"/>
            </a:xfrm>
            <a:prstGeom prst="plus">
              <a:avLst>
                <a:gd name="adj" fmla="val 37799"/>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Oval 74">
              <a:extLst>
                <a:ext uri="{FF2B5EF4-FFF2-40B4-BE49-F238E27FC236}">
                  <a16:creationId xmlns:a16="http://schemas.microsoft.com/office/drawing/2014/main" id="{96DFFBC3-4274-15F4-C502-CB8B183AA988}"/>
                </a:ext>
              </a:extLst>
            </p:cNvPr>
            <p:cNvSpPr>
              <a:spLocks noChangeArrowheads="1"/>
            </p:cNvSpPr>
            <p:nvPr/>
          </p:nvSpPr>
          <p:spPr bwMode="auto">
            <a:xfrm rot="5400000">
              <a:off x="5251779" y="2574509"/>
              <a:ext cx="75021" cy="78592"/>
            </a:xfrm>
            <a:prstGeom prst="plus">
              <a:avLst>
                <a:gd name="adj" fmla="val 37189"/>
              </a:avLst>
            </a:prstGeom>
            <a:solidFill>
              <a:srgbClr val="78BE2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Oval 75">
              <a:extLst>
                <a:ext uri="{FF2B5EF4-FFF2-40B4-BE49-F238E27FC236}">
                  <a16:creationId xmlns:a16="http://schemas.microsoft.com/office/drawing/2014/main" id="{BE91C307-D4B5-18F1-3C57-31C3849EF59F}"/>
                </a:ext>
              </a:extLst>
            </p:cNvPr>
            <p:cNvSpPr>
              <a:spLocks noChangeArrowheads="1"/>
            </p:cNvSpPr>
            <p:nvPr/>
          </p:nvSpPr>
          <p:spPr bwMode="auto">
            <a:xfrm rot="5400000">
              <a:off x="4960631" y="2572722"/>
              <a:ext cx="75021" cy="82165"/>
            </a:xfrm>
            <a:prstGeom prst="plus">
              <a:avLst>
                <a:gd name="adj" fmla="val 3515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Oval 77">
              <a:extLst>
                <a:ext uri="{FF2B5EF4-FFF2-40B4-BE49-F238E27FC236}">
                  <a16:creationId xmlns:a16="http://schemas.microsoft.com/office/drawing/2014/main" id="{73F50FE5-3428-EB6D-CA2C-E18B2BCDA57D}"/>
                </a:ext>
              </a:extLst>
            </p:cNvPr>
            <p:cNvSpPr>
              <a:spLocks noChangeArrowheads="1"/>
            </p:cNvSpPr>
            <p:nvPr/>
          </p:nvSpPr>
          <p:spPr bwMode="auto">
            <a:xfrm rot="5400000">
              <a:off x="5823623" y="2284268"/>
              <a:ext cx="73207" cy="75021"/>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Oval 79">
              <a:extLst>
                <a:ext uri="{FF2B5EF4-FFF2-40B4-BE49-F238E27FC236}">
                  <a16:creationId xmlns:a16="http://schemas.microsoft.com/office/drawing/2014/main" id="{DFE322D2-2F84-AE42-C6FD-C865DF1E3771}"/>
                </a:ext>
              </a:extLst>
            </p:cNvPr>
            <p:cNvSpPr>
              <a:spLocks noChangeArrowheads="1"/>
            </p:cNvSpPr>
            <p:nvPr/>
          </p:nvSpPr>
          <p:spPr bwMode="auto">
            <a:xfrm rot="5400000">
              <a:off x="5535574" y="2272438"/>
              <a:ext cx="86162" cy="85727"/>
            </a:xfrm>
            <a:prstGeom prst="plus">
              <a:avLst>
                <a:gd name="adj" fmla="val 37799"/>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Oval 81">
              <a:extLst>
                <a:ext uri="{FF2B5EF4-FFF2-40B4-BE49-F238E27FC236}">
                  <a16:creationId xmlns:a16="http://schemas.microsoft.com/office/drawing/2014/main" id="{D0D46D41-D8BD-2791-5843-B1C21DFA2AB4}"/>
                </a:ext>
              </a:extLst>
            </p:cNvPr>
            <p:cNvSpPr>
              <a:spLocks noChangeArrowheads="1"/>
            </p:cNvSpPr>
            <p:nvPr/>
          </p:nvSpPr>
          <p:spPr bwMode="auto">
            <a:xfrm rot="5400000">
              <a:off x="4957059" y="2276216"/>
              <a:ext cx="82166" cy="82165"/>
            </a:xfrm>
            <a:prstGeom prst="plus">
              <a:avLst>
                <a:gd name="adj" fmla="val 3242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Oval 82">
              <a:extLst>
                <a:ext uri="{FF2B5EF4-FFF2-40B4-BE49-F238E27FC236}">
                  <a16:creationId xmlns:a16="http://schemas.microsoft.com/office/drawing/2014/main" id="{EEEE1502-BBEE-45F7-C6CF-A31EDA34CF0C}"/>
                </a:ext>
              </a:extLst>
            </p:cNvPr>
            <p:cNvSpPr>
              <a:spLocks noChangeArrowheads="1"/>
            </p:cNvSpPr>
            <p:nvPr/>
          </p:nvSpPr>
          <p:spPr bwMode="auto">
            <a:xfrm rot="5400000">
              <a:off x="5822717" y="1983282"/>
              <a:ext cx="75021" cy="75021"/>
            </a:xfrm>
            <a:prstGeom prst="plus">
              <a:avLst>
                <a:gd name="adj" fmla="val 35158"/>
              </a:avLst>
            </a:prstGeom>
            <a:solidFill>
              <a:srgbClr val="78BE20">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Oval 85">
              <a:extLst>
                <a:ext uri="{FF2B5EF4-FFF2-40B4-BE49-F238E27FC236}">
                  <a16:creationId xmlns:a16="http://schemas.microsoft.com/office/drawing/2014/main" id="{2BED2E98-0F05-5C2E-0B66-1F034674AEEA}"/>
                </a:ext>
              </a:extLst>
            </p:cNvPr>
            <p:cNvSpPr>
              <a:spLocks noChangeArrowheads="1"/>
            </p:cNvSpPr>
            <p:nvPr/>
          </p:nvSpPr>
          <p:spPr bwMode="auto">
            <a:xfrm rot="5400000">
              <a:off x="5251438" y="1981156"/>
              <a:ext cx="75021" cy="79277"/>
            </a:xfrm>
            <a:prstGeom prst="plus">
              <a:avLst>
                <a:gd name="adj" fmla="val 35158"/>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Oval 81">
              <a:extLst>
                <a:ext uri="{FF2B5EF4-FFF2-40B4-BE49-F238E27FC236}">
                  <a16:creationId xmlns:a16="http://schemas.microsoft.com/office/drawing/2014/main" id="{EB08BA91-1E1C-FF2E-8DEC-A17B543F902D}"/>
                </a:ext>
              </a:extLst>
            </p:cNvPr>
            <p:cNvSpPr>
              <a:spLocks noChangeArrowheads="1"/>
            </p:cNvSpPr>
            <p:nvPr/>
          </p:nvSpPr>
          <p:spPr bwMode="auto">
            <a:xfrm rot="5400000">
              <a:off x="4959989" y="2978445"/>
              <a:ext cx="82166" cy="88027"/>
            </a:xfrm>
            <a:prstGeom prst="plus">
              <a:avLst>
                <a:gd name="adj" fmla="val 36130"/>
              </a:avLst>
            </a:prstGeom>
            <a:solidFill>
              <a:srgbClr val="78BE20">
                <a:alpha val="1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2" name="Graphic 31" descr="World outline">
            <a:extLst>
              <a:ext uri="{FF2B5EF4-FFF2-40B4-BE49-F238E27FC236}">
                <a16:creationId xmlns:a16="http://schemas.microsoft.com/office/drawing/2014/main" id="{8B9930B3-DDB7-43E2-1D1B-2C73C255E1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2837" y="6429080"/>
            <a:ext cx="318940" cy="318940"/>
          </a:xfrm>
          <a:prstGeom prst="rect">
            <a:avLst/>
          </a:prstGeom>
        </p:spPr>
      </p:pic>
      <p:sp>
        <p:nvSpPr>
          <p:cNvPr id="33" name="TextBox 32">
            <a:extLst>
              <a:ext uri="{FF2B5EF4-FFF2-40B4-BE49-F238E27FC236}">
                <a16:creationId xmlns:a16="http://schemas.microsoft.com/office/drawing/2014/main" id="{8B920925-85F4-25AA-0AAF-601759DD6071}"/>
              </a:ext>
            </a:extLst>
          </p:cNvPr>
          <p:cNvSpPr txBox="1"/>
          <p:nvPr userDrawn="1"/>
        </p:nvSpPr>
        <p:spPr>
          <a:xfrm>
            <a:off x="10311353" y="6465439"/>
            <a:ext cx="1740030" cy="246221"/>
          </a:xfrm>
          <a:prstGeom prst="rect">
            <a:avLst/>
          </a:prstGeom>
          <a:noFill/>
        </p:spPr>
        <p:txBody>
          <a:bodyPr wrap="square">
            <a:spAutoFit/>
          </a:bodyPr>
          <a:lstStyle/>
          <a:p>
            <a:pPr lvl="0" algn="ctr"/>
            <a:r>
              <a:rPr lang="en-US" sz="1000" dirty="0">
                <a:solidFill>
                  <a:schemeClr val="bg1">
                    <a:lumMod val="65000"/>
                  </a:schemeClr>
                </a:solidFill>
                <a:latin typeface="Poppins" panose="00000500000000000000" pitchFamily="2" charset="0"/>
                <a:cs typeface="Poppins" panose="00000500000000000000" pitchFamily="2" charset="0"/>
              </a:rPr>
              <a:t>www.eternalHealth.com</a:t>
            </a:r>
          </a:p>
        </p:txBody>
      </p:sp>
      <p:sp>
        <p:nvSpPr>
          <p:cNvPr id="36" name="Rectangle: Rounded Corners 35">
            <a:extLst>
              <a:ext uri="{FF2B5EF4-FFF2-40B4-BE49-F238E27FC236}">
                <a16:creationId xmlns:a16="http://schemas.microsoft.com/office/drawing/2014/main" id="{6AF8D3B2-D206-7038-9E5A-401DAB216DC0}"/>
              </a:ext>
            </a:extLst>
          </p:cNvPr>
          <p:cNvSpPr/>
          <p:nvPr userDrawn="1"/>
        </p:nvSpPr>
        <p:spPr>
          <a:xfrm>
            <a:off x="4422764" y="1516389"/>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45">
            <a:extLst>
              <a:ext uri="{FF2B5EF4-FFF2-40B4-BE49-F238E27FC236}">
                <a16:creationId xmlns:a16="http://schemas.microsoft.com/office/drawing/2014/main" id="{65292204-4472-8A02-6722-82A8CD758F10}"/>
              </a:ext>
            </a:extLst>
          </p:cNvPr>
          <p:cNvSpPr>
            <a:spLocks noGrp="1"/>
          </p:cNvSpPr>
          <p:nvPr>
            <p:ph type="body" sz="quarter" idx="26" hasCustomPrompt="1"/>
          </p:nvPr>
        </p:nvSpPr>
        <p:spPr>
          <a:xfrm>
            <a:off x="4524102" y="156419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John Sculley</a:t>
            </a:r>
          </a:p>
        </p:txBody>
      </p:sp>
      <p:sp>
        <p:nvSpPr>
          <p:cNvPr id="4" name="Rectangle: Rounded Corners 3">
            <a:extLst>
              <a:ext uri="{FF2B5EF4-FFF2-40B4-BE49-F238E27FC236}">
                <a16:creationId xmlns:a16="http://schemas.microsoft.com/office/drawing/2014/main" id="{EB937C95-6275-AD41-690F-3D506A24BFD7}"/>
              </a:ext>
            </a:extLst>
          </p:cNvPr>
          <p:cNvSpPr/>
          <p:nvPr userDrawn="1"/>
        </p:nvSpPr>
        <p:spPr>
          <a:xfrm>
            <a:off x="7044846" y="1527284"/>
            <a:ext cx="2476800" cy="654943"/>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9">
            <a:extLst>
              <a:ext uri="{FF2B5EF4-FFF2-40B4-BE49-F238E27FC236}">
                <a16:creationId xmlns:a16="http://schemas.microsoft.com/office/drawing/2014/main" id="{A33BDE97-787F-B494-664C-EF46ED60B54C}"/>
              </a:ext>
            </a:extLst>
          </p:cNvPr>
          <p:cNvSpPr>
            <a:spLocks noGrp="1"/>
          </p:cNvSpPr>
          <p:nvPr>
            <p:ph type="pic" sz="quarter" idx="27" hasCustomPrompt="1"/>
          </p:nvPr>
        </p:nvSpPr>
        <p:spPr>
          <a:xfrm>
            <a:off x="7635605" y="185367"/>
            <a:ext cx="1319804" cy="1250836"/>
          </a:xfrm>
          <a:prstGeom prst="rect">
            <a:avLst/>
          </a:prstGeom>
        </p:spPr>
        <p:txBody>
          <a:bodyPr/>
          <a:lstStyle>
            <a:lvl1pPr marL="0" indent="0">
              <a:buNone/>
              <a:defRPr sz="2000" b="1"/>
            </a:lvl1pPr>
          </a:lstStyle>
          <a:p>
            <a:r>
              <a:rPr lang="en-US" dirty="0"/>
              <a:t>HEADSHOT</a:t>
            </a:r>
          </a:p>
        </p:txBody>
      </p:sp>
      <p:sp>
        <p:nvSpPr>
          <p:cNvPr id="6" name="Rectangle: Rounded Corners 5">
            <a:extLst>
              <a:ext uri="{FF2B5EF4-FFF2-40B4-BE49-F238E27FC236}">
                <a16:creationId xmlns:a16="http://schemas.microsoft.com/office/drawing/2014/main" id="{6CF0D53E-9DA5-5FEB-7384-280A056779CA}"/>
              </a:ext>
            </a:extLst>
          </p:cNvPr>
          <p:cNvSpPr/>
          <p:nvPr userDrawn="1"/>
        </p:nvSpPr>
        <p:spPr>
          <a:xfrm>
            <a:off x="9679189" y="1516389"/>
            <a:ext cx="2420047" cy="665838"/>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9">
            <a:extLst>
              <a:ext uri="{FF2B5EF4-FFF2-40B4-BE49-F238E27FC236}">
                <a16:creationId xmlns:a16="http://schemas.microsoft.com/office/drawing/2014/main" id="{8F7A24E1-E0D7-84D9-9EF8-B7B28A2794FB}"/>
              </a:ext>
            </a:extLst>
          </p:cNvPr>
          <p:cNvSpPr>
            <a:spLocks noGrp="1"/>
          </p:cNvSpPr>
          <p:nvPr>
            <p:ph type="pic" sz="quarter" idx="28" hasCustomPrompt="1"/>
          </p:nvPr>
        </p:nvSpPr>
        <p:spPr>
          <a:xfrm>
            <a:off x="10257687" y="185367"/>
            <a:ext cx="1319804" cy="1250836"/>
          </a:xfrm>
          <a:prstGeom prst="rect">
            <a:avLst/>
          </a:prstGeom>
        </p:spPr>
        <p:txBody>
          <a:bodyPr/>
          <a:lstStyle>
            <a:lvl1pPr marL="0" indent="0">
              <a:buNone/>
              <a:defRPr sz="2000" b="1"/>
            </a:lvl1pPr>
          </a:lstStyle>
          <a:p>
            <a:r>
              <a:rPr lang="en-US" dirty="0"/>
              <a:t>HEADSHOT</a:t>
            </a:r>
          </a:p>
        </p:txBody>
      </p:sp>
      <p:sp>
        <p:nvSpPr>
          <p:cNvPr id="24" name="Picture Placeholder 39">
            <a:extLst>
              <a:ext uri="{FF2B5EF4-FFF2-40B4-BE49-F238E27FC236}">
                <a16:creationId xmlns:a16="http://schemas.microsoft.com/office/drawing/2014/main" id="{9968E7E6-981B-ADE7-EE68-0D127CC0A464}"/>
              </a:ext>
            </a:extLst>
          </p:cNvPr>
          <p:cNvSpPr>
            <a:spLocks noGrp="1"/>
          </p:cNvSpPr>
          <p:nvPr>
            <p:ph type="pic" sz="quarter" idx="31" hasCustomPrompt="1"/>
          </p:nvPr>
        </p:nvSpPr>
        <p:spPr>
          <a:xfrm>
            <a:off x="4961113" y="2312664"/>
            <a:ext cx="1319804" cy="1250836"/>
          </a:xfrm>
          <a:prstGeom prst="rect">
            <a:avLst/>
          </a:prstGeom>
        </p:spPr>
        <p:txBody>
          <a:bodyPr/>
          <a:lstStyle>
            <a:lvl1pPr marL="0" indent="0">
              <a:buNone/>
              <a:defRPr sz="2000" b="1"/>
            </a:lvl1pPr>
          </a:lstStyle>
          <a:p>
            <a:r>
              <a:rPr lang="en-US" dirty="0"/>
              <a:t>HEADSHOT</a:t>
            </a:r>
          </a:p>
        </p:txBody>
      </p:sp>
      <p:sp>
        <p:nvSpPr>
          <p:cNvPr id="26" name="Picture Placeholder 39">
            <a:extLst>
              <a:ext uri="{FF2B5EF4-FFF2-40B4-BE49-F238E27FC236}">
                <a16:creationId xmlns:a16="http://schemas.microsoft.com/office/drawing/2014/main" id="{E3735CA7-347C-DF28-28FF-B9899DF24224}"/>
              </a:ext>
            </a:extLst>
          </p:cNvPr>
          <p:cNvSpPr>
            <a:spLocks noGrp="1"/>
          </p:cNvSpPr>
          <p:nvPr>
            <p:ph type="pic" sz="quarter" idx="32" hasCustomPrompt="1"/>
          </p:nvPr>
        </p:nvSpPr>
        <p:spPr>
          <a:xfrm>
            <a:off x="7595456" y="2293476"/>
            <a:ext cx="1319804" cy="1250836"/>
          </a:xfrm>
          <a:prstGeom prst="rect">
            <a:avLst/>
          </a:prstGeom>
        </p:spPr>
        <p:txBody>
          <a:bodyPr/>
          <a:lstStyle>
            <a:lvl1pPr marL="0" indent="0">
              <a:buNone/>
              <a:defRPr sz="2000" b="1"/>
            </a:lvl1pPr>
          </a:lstStyle>
          <a:p>
            <a:r>
              <a:rPr lang="en-US" dirty="0"/>
              <a:t>HEADSHOT</a:t>
            </a:r>
          </a:p>
        </p:txBody>
      </p:sp>
      <p:sp>
        <p:nvSpPr>
          <p:cNvPr id="28" name="Picture Placeholder 39">
            <a:extLst>
              <a:ext uri="{FF2B5EF4-FFF2-40B4-BE49-F238E27FC236}">
                <a16:creationId xmlns:a16="http://schemas.microsoft.com/office/drawing/2014/main" id="{7A1E80F4-8C4A-23CF-E7DA-E5F330E665F4}"/>
              </a:ext>
            </a:extLst>
          </p:cNvPr>
          <p:cNvSpPr>
            <a:spLocks noGrp="1"/>
          </p:cNvSpPr>
          <p:nvPr>
            <p:ph type="pic" sz="quarter" idx="33" hasCustomPrompt="1"/>
          </p:nvPr>
        </p:nvSpPr>
        <p:spPr>
          <a:xfrm>
            <a:off x="10217538" y="2271888"/>
            <a:ext cx="1319804" cy="1250836"/>
          </a:xfrm>
          <a:prstGeom prst="rect">
            <a:avLst/>
          </a:prstGeom>
        </p:spPr>
        <p:txBody>
          <a:bodyPr/>
          <a:lstStyle>
            <a:lvl1pPr marL="0" indent="0">
              <a:buNone/>
              <a:defRPr sz="2000" b="1"/>
            </a:lvl1pPr>
          </a:lstStyle>
          <a:p>
            <a:r>
              <a:rPr lang="en-US" dirty="0"/>
              <a:t>HEADSHOT</a:t>
            </a:r>
          </a:p>
        </p:txBody>
      </p:sp>
      <p:sp>
        <p:nvSpPr>
          <p:cNvPr id="34" name="Picture Placeholder 39">
            <a:extLst>
              <a:ext uri="{FF2B5EF4-FFF2-40B4-BE49-F238E27FC236}">
                <a16:creationId xmlns:a16="http://schemas.microsoft.com/office/drawing/2014/main" id="{EFB44AB4-BB44-2754-E207-B201BE206D39}"/>
              </a:ext>
            </a:extLst>
          </p:cNvPr>
          <p:cNvSpPr>
            <a:spLocks noGrp="1"/>
          </p:cNvSpPr>
          <p:nvPr>
            <p:ph type="pic" sz="quarter" idx="36" hasCustomPrompt="1"/>
          </p:nvPr>
        </p:nvSpPr>
        <p:spPr>
          <a:xfrm>
            <a:off x="4961111" y="4421808"/>
            <a:ext cx="1319804" cy="1250836"/>
          </a:xfrm>
          <a:prstGeom prst="rect">
            <a:avLst/>
          </a:prstGeom>
        </p:spPr>
        <p:txBody>
          <a:bodyPr/>
          <a:lstStyle>
            <a:lvl1pPr marL="0" indent="0">
              <a:buNone/>
              <a:defRPr sz="2000" b="1"/>
            </a:lvl1pPr>
          </a:lstStyle>
          <a:p>
            <a:r>
              <a:rPr lang="en-US" dirty="0"/>
              <a:t>HEADSHOT</a:t>
            </a:r>
          </a:p>
        </p:txBody>
      </p:sp>
      <p:sp>
        <p:nvSpPr>
          <p:cNvPr id="37" name="Picture Placeholder 39">
            <a:extLst>
              <a:ext uri="{FF2B5EF4-FFF2-40B4-BE49-F238E27FC236}">
                <a16:creationId xmlns:a16="http://schemas.microsoft.com/office/drawing/2014/main" id="{F107E39B-DE98-5C15-9260-E080C077D670}"/>
              </a:ext>
            </a:extLst>
          </p:cNvPr>
          <p:cNvSpPr>
            <a:spLocks noGrp="1"/>
          </p:cNvSpPr>
          <p:nvPr>
            <p:ph type="pic" sz="quarter" idx="37" hasCustomPrompt="1"/>
          </p:nvPr>
        </p:nvSpPr>
        <p:spPr>
          <a:xfrm>
            <a:off x="7595456" y="4396434"/>
            <a:ext cx="1319804" cy="1250836"/>
          </a:xfrm>
          <a:prstGeom prst="rect">
            <a:avLst/>
          </a:prstGeom>
        </p:spPr>
        <p:txBody>
          <a:bodyPr/>
          <a:lstStyle>
            <a:lvl1pPr marL="0" indent="0">
              <a:buNone/>
              <a:defRPr sz="2000" b="1"/>
            </a:lvl1pPr>
          </a:lstStyle>
          <a:p>
            <a:r>
              <a:rPr lang="en-US" dirty="0"/>
              <a:t>HEADSHOT</a:t>
            </a:r>
          </a:p>
        </p:txBody>
      </p:sp>
      <p:sp>
        <p:nvSpPr>
          <p:cNvPr id="39" name="Picture Placeholder 39">
            <a:extLst>
              <a:ext uri="{FF2B5EF4-FFF2-40B4-BE49-F238E27FC236}">
                <a16:creationId xmlns:a16="http://schemas.microsoft.com/office/drawing/2014/main" id="{F7971F50-1DD4-2C4C-299D-3FDF5CEB49F8}"/>
              </a:ext>
            </a:extLst>
          </p:cNvPr>
          <p:cNvSpPr>
            <a:spLocks noGrp="1"/>
          </p:cNvSpPr>
          <p:nvPr>
            <p:ph type="pic" sz="quarter" idx="38" hasCustomPrompt="1"/>
          </p:nvPr>
        </p:nvSpPr>
        <p:spPr>
          <a:xfrm>
            <a:off x="10217538" y="4396434"/>
            <a:ext cx="1319804" cy="1250836"/>
          </a:xfrm>
          <a:prstGeom prst="rect">
            <a:avLst/>
          </a:prstGeom>
        </p:spPr>
        <p:txBody>
          <a:bodyPr/>
          <a:lstStyle>
            <a:lvl1pPr marL="0" indent="0">
              <a:buNone/>
              <a:defRPr sz="2000" b="1"/>
            </a:lvl1pPr>
          </a:lstStyle>
          <a:p>
            <a:r>
              <a:rPr lang="en-US" dirty="0"/>
              <a:t>HEADSHOT</a:t>
            </a:r>
          </a:p>
        </p:txBody>
      </p:sp>
      <p:sp>
        <p:nvSpPr>
          <p:cNvPr id="46" name="TextBox 45">
            <a:extLst>
              <a:ext uri="{FF2B5EF4-FFF2-40B4-BE49-F238E27FC236}">
                <a16:creationId xmlns:a16="http://schemas.microsoft.com/office/drawing/2014/main" id="{07177729-C3C6-FC7F-2066-EE6990EDA20C}"/>
              </a:ext>
            </a:extLst>
          </p:cNvPr>
          <p:cNvSpPr txBox="1"/>
          <p:nvPr userDrawn="1"/>
        </p:nvSpPr>
        <p:spPr>
          <a:xfrm>
            <a:off x="4483952" y="1812687"/>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Former CEO, Apple &amp; Pepsi </a:t>
            </a:r>
          </a:p>
        </p:txBody>
      </p:sp>
      <p:sp>
        <p:nvSpPr>
          <p:cNvPr id="47" name="TextBox 46">
            <a:extLst>
              <a:ext uri="{FF2B5EF4-FFF2-40B4-BE49-F238E27FC236}">
                <a16:creationId xmlns:a16="http://schemas.microsoft.com/office/drawing/2014/main" id="{8D5C5572-8CFD-BD4F-7D18-BF4363C49DEE}"/>
              </a:ext>
            </a:extLst>
          </p:cNvPr>
          <p:cNvSpPr txBox="1"/>
          <p:nvPr userDrawn="1"/>
        </p:nvSpPr>
        <p:spPr>
          <a:xfrm>
            <a:off x="7095514" y="1850596"/>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Co-Founder, Virtusa</a:t>
            </a:r>
          </a:p>
        </p:txBody>
      </p:sp>
      <p:sp>
        <p:nvSpPr>
          <p:cNvPr id="50" name="Text Placeholder 45">
            <a:extLst>
              <a:ext uri="{FF2B5EF4-FFF2-40B4-BE49-F238E27FC236}">
                <a16:creationId xmlns:a16="http://schemas.microsoft.com/office/drawing/2014/main" id="{6F641CBF-742A-DFD3-49EB-1D8070D6CD1D}"/>
              </a:ext>
            </a:extLst>
          </p:cNvPr>
          <p:cNvSpPr>
            <a:spLocks noGrp="1"/>
          </p:cNvSpPr>
          <p:nvPr>
            <p:ph type="body" sz="quarter" idx="43" hasCustomPrompt="1"/>
          </p:nvPr>
        </p:nvSpPr>
        <p:spPr>
          <a:xfrm>
            <a:off x="7152315" y="1584919"/>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Tushara </a:t>
            </a:r>
            <a:r>
              <a:rPr lang="en-US" err="1"/>
              <a:t>Canekeratne</a:t>
            </a:r>
            <a:endParaRPr lang="en-US"/>
          </a:p>
        </p:txBody>
      </p:sp>
      <p:sp>
        <p:nvSpPr>
          <p:cNvPr id="51" name="Text Placeholder 45">
            <a:extLst>
              <a:ext uri="{FF2B5EF4-FFF2-40B4-BE49-F238E27FC236}">
                <a16:creationId xmlns:a16="http://schemas.microsoft.com/office/drawing/2014/main" id="{083BB9CC-1156-8B95-B33C-8257EE89A304}"/>
              </a:ext>
            </a:extLst>
          </p:cNvPr>
          <p:cNvSpPr>
            <a:spLocks noGrp="1"/>
          </p:cNvSpPr>
          <p:nvPr>
            <p:ph type="body" sz="quarter" idx="44" hasCustomPrompt="1"/>
          </p:nvPr>
        </p:nvSpPr>
        <p:spPr>
          <a:xfrm>
            <a:off x="9712104" y="1572806"/>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David Henderson</a:t>
            </a:r>
          </a:p>
        </p:txBody>
      </p:sp>
      <p:sp>
        <p:nvSpPr>
          <p:cNvPr id="57" name="TextBox 56">
            <a:extLst>
              <a:ext uri="{FF2B5EF4-FFF2-40B4-BE49-F238E27FC236}">
                <a16:creationId xmlns:a16="http://schemas.microsoft.com/office/drawing/2014/main" id="{70A30B96-5E6E-2EA4-8535-10EBEBA74269}"/>
              </a:ext>
            </a:extLst>
          </p:cNvPr>
          <p:cNvSpPr txBox="1"/>
          <p:nvPr userDrawn="1"/>
        </p:nvSpPr>
        <p:spPr>
          <a:xfrm>
            <a:off x="9675920" y="1766520"/>
            <a:ext cx="2476800" cy="430887"/>
          </a:xfrm>
          <a:prstGeom prst="rect">
            <a:avLst/>
          </a:prstGeom>
          <a:noFill/>
        </p:spPr>
        <p:txBody>
          <a:bodyPr wrap="square">
            <a:spAutoFit/>
          </a:bodyPr>
          <a:lstStyle/>
          <a:p>
            <a:pPr lvl="0" algn="ctr"/>
            <a:r>
              <a:rPr lang="en-US" sz="1100" dirty="0">
                <a:solidFill>
                  <a:schemeClr val="tx1"/>
                </a:solidFill>
                <a:latin typeface="Poppins" panose="00000500000000000000" pitchFamily="2" charset="0"/>
                <a:cs typeface="Poppins" panose="00000500000000000000" pitchFamily="2" charset="0"/>
              </a:rPr>
              <a:t>Founder &amp; CEO, DayTwo</a:t>
            </a:r>
          </a:p>
          <a:p>
            <a:pPr lvl="0" algn="ctr"/>
            <a:r>
              <a:rPr lang="en-US" sz="1100" dirty="0">
                <a:solidFill>
                  <a:schemeClr val="tx1"/>
                </a:solidFill>
                <a:latin typeface="Poppins" panose="00000500000000000000" pitchFamily="2" charset="0"/>
                <a:cs typeface="Poppins" panose="00000500000000000000" pitchFamily="2" charset="0"/>
              </a:rPr>
              <a:t>Former President, Oscar Health</a:t>
            </a:r>
          </a:p>
        </p:txBody>
      </p:sp>
      <p:sp>
        <p:nvSpPr>
          <p:cNvPr id="61" name="Rectangle: Rounded Corners 60">
            <a:extLst>
              <a:ext uri="{FF2B5EF4-FFF2-40B4-BE49-F238E27FC236}">
                <a16:creationId xmlns:a16="http://schemas.microsoft.com/office/drawing/2014/main" id="{49AD1F76-E33C-076B-1C96-458101DD3DEB}"/>
              </a:ext>
            </a:extLst>
          </p:cNvPr>
          <p:cNvSpPr/>
          <p:nvPr userDrawn="1"/>
        </p:nvSpPr>
        <p:spPr>
          <a:xfrm>
            <a:off x="4438819" y="3627860"/>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45">
            <a:extLst>
              <a:ext uri="{FF2B5EF4-FFF2-40B4-BE49-F238E27FC236}">
                <a16:creationId xmlns:a16="http://schemas.microsoft.com/office/drawing/2014/main" id="{8AA980B1-AA4D-8E41-7220-DCCD5E67429A}"/>
              </a:ext>
            </a:extLst>
          </p:cNvPr>
          <p:cNvSpPr>
            <a:spLocks noGrp="1"/>
          </p:cNvSpPr>
          <p:nvPr>
            <p:ph type="body" sz="quarter" idx="45" hasCustomPrompt="1"/>
          </p:nvPr>
        </p:nvSpPr>
        <p:spPr>
          <a:xfrm>
            <a:off x="4547150" y="3651764"/>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Prakash Patel M.D.</a:t>
            </a:r>
          </a:p>
        </p:txBody>
      </p:sp>
      <p:sp>
        <p:nvSpPr>
          <p:cNvPr id="63" name="TextBox 62">
            <a:extLst>
              <a:ext uri="{FF2B5EF4-FFF2-40B4-BE49-F238E27FC236}">
                <a16:creationId xmlns:a16="http://schemas.microsoft.com/office/drawing/2014/main" id="{7E004A3F-AD97-E100-3308-6E9D3A754813}"/>
              </a:ext>
            </a:extLst>
          </p:cNvPr>
          <p:cNvSpPr txBox="1"/>
          <p:nvPr userDrawn="1"/>
        </p:nvSpPr>
        <p:spPr>
          <a:xfrm>
            <a:off x="4524101" y="3854454"/>
            <a:ext cx="2375463"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Executive, Growth Curve Capital – Former President, Anthem</a:t>
            </a:r>
          </a:p>
        </p:txBody>
      </p:sp>
      <p:sp>
        <p:nvSpPr>
          <p:cNvPr id="64" name="Rectangle: Rounded Corners 63">
            <a:extLst>
              <a:ext uri="{FF2B5EF4-FFF2-40B4-BE49-F238E27FC236}">
                <a16:creationId xmlns:a16="http://schemas.microsoft.com/office/drawing/2014/main" id="{B6B849CE-A900-5C40-4109-4F9E8B72102D}"/>
              </a:ext>
            </a:extLst>
          </p:cNvPr>
          <p:cNvSpPr/>
          <p:nvPr userDrawn="1"/>
        </p:nvSpPr>
        <p:spPr>
          <a:xfrm>
            <a:off x="7152315" y="3603956"/>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45">
            <a:extLst>
              <a:ext uri="{FF2B5EF4-FFF2-40B4-BE49-F238E27FC236}">
                <a16:creationId xmlns:a16="http://schemas.microsoft.com/office/drawing/2014/main" id="{6DE7C6DE-504D-CA4D-8DEE-B85C01EA7136}"/>
              </a:ext>
            </a:extLst>
          </p:cNvPr>
          <p:cNvSpPr>
            <a:spLocks noGrp="1"/>
          </p:cNvSpPr>
          <p:nvPr>
            <p:ph type="body" sz="quarter" idx="46" hasCustomPrompt="1"/>
          </p:nvPr>
        </p:nvSpPr>
        <p:spPr>
          <a:xfrm>
            <a:off x="7260646" y="3627860"/>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Robert London</a:t>
            </a:r>
          </a:p>
        </p:txBody>
      </p:sp>
      <p:sp>
        <p:nvSpPr>
          <p:cNvPr id="66" name="TextBox 65">
            <a:extLst>
              <a:ext uri="{FF2B5EF4-FFF2-40B4-BE49-F238E27FC236}">
                <a16:creationId xmlns:a16="http://schemas.microsoft.com/office/drawing/2014/main" id="{3EB963CF-60FA-D285-AD34-A821DA621B71}"/>
              </a:ext>
            </a:extLst>
          </p:cNvPr>
          <p:cNvSpPr txBox="1"/>
          <p:nvPr userDrawn="1"/>
        </p:nvSpPr>
        <p:spPr>
          <a:xfrm>
            <a:off x="7152315" y="3835728"/>
            <a:ext cx="2432857" cy="430887"/>
          </a:xfrm>
          <a:prstGeom prst="rect">
            <a:avLst/>
          </a:prstGeom>
          <a:noFill/>
        </p:spPr>
        <p:txBody>
          <a:bodyPr wrap="square">
            <a:spAutoFit/>
          </a:bodyPr>
          <a:lstStyle/>
          <a:p>
            <a:pPr lvl="0" algn="ctr"/>
            <a:r>
              <a:rPr lang="en-US" sz="1100" dirty="0">
                <a:solidFill>
                  <a:schemeClr val="tx1"/>
                </a:solidFill>
                <a:latin typeface="Poppins" panose="00000500000000000000" pitchFamily="2" charset="0"/>
                <a:cs typeface="Poppins" panose="00000500000000000000" pitchFamily="2" charset="0"/>
              </a:rPr>
              <a:t>CMO, nirvanaHealth - Former CMO, Wellcare/Centene</a:t>
            </a:r>
          </a:p>
        </p:txBody>
      </p:sp>
      <p:sp>
        <p:nvSpPr>
          <p:cNvPr id="67" name="Rectangle: Rounded Corners 66">
            <a:extLst>
              <a:ext uri="{FF2B5EF4-FFF2-40B4-BE49-F238E27FC236}">
                <a16:creationId xmlns:a16="http://schemas.microsoft.com/office/drawing/2014/main" id="{B5C60E4D-DCDA-0849-1F3E-7B5C27643618}"/>
              </a:ext>
            </a:extLst>
          </p:cNvPr>
          <p:cNvSpPr/>
          <p:nvPr userDrawn="1"/>
        </p:nvSpPr>
        <p:spPr>
          <a:xfrm>
            <a:off x="9708117" y="3597770"/>
            <a:ext cx="244257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 Placeholder 45">
            <a:extLst>
              <a:ext uri="{FF2B5EF4-FFF2-40B4-BE49-F238E27FC236}">
                <a16:creationId xmlns:a16="http://schemas.microsoft.com/office/drawing/2014/main" id="{BEA653C6-DC79-E7F7-DC02-D8A0F4655FC9}"/>
              </a:ext>
            </a:extLst>
          </p:cNvPr>
          <p:cNvSpPr>
            <a:spLocks noGrp="1"/>
          </p:cNvSpPr>
          <p:nvPr>
            <p:ph type="body" sz="quarter" idx="47" hasCustomPrompt="1"/>
          </p:nvPr>
        </p:nvSpPr>
        <p:spPr>
          <a:xfrm>
            <a:off x="9825113" y="3660084"/>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Dr. Marketa Williams</a:t>
            </a:r>
          </a:p>
        </p:txBody>
      </p:sp>
      <p:sp>
        <p:nvSpPr>
          <p:cNvPr id="69" name="TextBox 68">
            <a:extLst>
              <a:ext uri="{FF2B5EF4-FFF2-40B4-BE49-F238E27FC236}">
                <a16:creationId xmlns:a16="http://schemas.microsoft.com/office/drawing/2014/main" id="{A1648EE9-1809-1952-7A2B-283A95D32D92}"/>
              </a:ext>
            </a:extLst>
          </p:cNvPr>
          <p:cNvSpPr txBox="1"/>
          <p:nvPr userDrawn="1"/>
        </p:nvSpPr>
        <p:spPr>
          <a:xfrm>
            <a:off x="9726588" y="3854068"/>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CMO, John Hopkins Hospital</a:t>
            </a:r>
          </a:p>
        </p:txBody>
      </p:sp>
      <p:sp>
        <p:nvSpPr>
          <p:cNvPr id="70" name="Rectangle: Rounded Corners 69">
            <a:extLst>
              <a:ext uri="{FF2B5EF4-FFF2-40B4-BE49-F238E27FC236}">
                <a16:creationId xmlns:a16="http://schemas.microsoft.com/office/drawing/2014/main" id="{C48D7049-4F6E-7AD3-71E0-1379F51B721B}"/>
              </a:ext>
            </a:extLst>
          </p:cNvPr>
          <p:cNvSpPr/>
          <p:nvPr userDrawn="1"/>
        </p:nvSpPr>
        <p:spPr>
          <a:xfrm>
            <a:off x="4517109" y="5759872"/>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45">
            <a:extLst>
              <a:ext uri="{FF2B5EF4-FFF2-40B4-BE49-F238E27FC236}">
                <a16:creationId xmlns:a16="http://schemas.microsoft.com/office/drawing/2014/main" id="{338B3D3B-18A6-D16F-174F-B4551520641E}"/>
              </a:ext>
            </a:extLst>
          </p:cNvPr>
          <p:cNvSpPr>
            <a:spLocks noGrp="1"/>
          </p:cNvSpPr>
          <p:nvPr>
            <p:ph type="body" sz="quarter" idx="48" hasCustomPrompt="1"/>
          </p:nvPr>
        </p:nvSpPr>
        <p:spPr>
          <a:xfrm>
            <a:off x="4625441" y="578377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Debbie </a:t>
            </a:r>
            <a:r>
              <a:rPr lang="en-US" err="1"/>
              <a:t>Rittenour</a:t>
            </a:r>
            <a:endParaRPr lang="en-US"/>
          </a:p>
        </p:txBody>
      </p:sp>
      <p:sp>
        <p:nvSpPr>
          <p:cNvPr id="72" name="TextBox 71">
            <a:extLst>
              <a:ext uri="{FF2B5EF4-FFF2-40B4-BE49-F238E27FC236}">
                <a16:creationId xmlns:a16="http://schemas.microsoft.com/office/drawing/2014/main" id="{06857306-32A8-88F3-6425-B8F83F773CDC}"/>
              </a:ext>
            </a:extLst>
          </p:cNvPr>
          <p:cNvSpPr txBox="1"/>
          <p:nvPr userDrawn="1"/>
        </p:nvSpPr>
        <p:spPr>
          <a:xfrm>
            <a:off x="4411686" y="5986466"/>
            <a:ext cx="2742618"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SVP, Blue Cross – CEO, United Auto Workers Retiree Medical Benefits Trust</a:t>
            </a:r>
          </a:p>
        </p:txBody>
      </p:sp>
      <p:sp>
        <p:nvSpPr>
          <p:cNvPr id="73" name="Rectangle: Rounded Corners 72">
            <a:extLst>
              <a:ext uri="{FF2B5EF4-FFF2-40B4-BE49-F238E27FC236}">
                <a16:creationId xmlns:a16="http://schemas.microsoft.com/office/drawing/2014/main" id="{60176B58-7B4F-7E66-2C9F-7508D449329D}"/>
              </a:ext>
            </a:extLst>
          </p:cNvPr>
          <p:cNvSpPr/>
          <p:nvPr userDrawn="1"/>
        </p:nvSpPr>
        <p:spPr>
          <a:xfrm>
            <a:off x="7152315" y="5759872"/>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45">
            <a:extLst>
              <a:ext uri="{FF2B5EF4-FFF2-40B4-BE49-F238E27FC236}">
                <a16:creationId xmlns:a16="http://schemas.microsoft.com/office/drawing/2014/main" id="{4521F129-5722-4099-21E7-D28E7DBF9C4C}"/>
              </a:ext>
            </a:extLst>
          </p:cNvPr>
          <p:cNvSpPr>
            <a:spLocks noGrp="1"/>
          </p:cNvSpPr>
          <p:nvPr>
            <p:ph type="body" sz="quarter" idx="49" hasCustomPrompt="1"/>
          </p:nvPr>
        </p:nvSpPr>
        <p:spPr>
          <a:xfrm>
            <a:off x="7260646" y="578377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Dianne Anderson</a:t>
            </a:r>
          </a:p>
        </p:txBody>
      </p:sp>
      <p:sp>
        <p:nvSpPr>
          <p:cNvPr id="75" name="TextBox 74">
            <a:extLst>
              <a:ext uri="{FF2B5EF4-FFF2-40B4-BE49-F238E27FC236}">
                <a16:creationId xmlns:a16="http://schemas.microsoft.com/office/drawing/2014/main" id="{ECD7A8EA-B314-DCB9-3BAA-516845AA15D4}"/>
              </a:ext>
            </a:extLst>
          </p:cNvPr>
          <p:cNvSpPr txBox="1"/>
          <p:nvPr userDrawn="1"/>
        </p:nvSpPr>
        <p:spPr>
          <a:xfrm>
            <a:off x="7237597" y="5986466"/>
            <a:ext cx="2375463"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President and CEO, Lawrence General Hospital</a:t>
            </a:r>
          </a:p>
        </p:txBody>
      </p:sp>
      <p:sp>
        <p:nvSpPr>
          <p:cNvPr id="76" name="Rectangle: Rounded Corners 75">
            <a:extLst>
              <a:ext uri="{FF2B5EF4-FFF2-40B4-BE49-F238E27FC236}">
                <a16:creationId xmlns:a16="http://schemas.microsoft.com/office/drawing/2014/main" id="{C81F0AC9-C467-74DF-0BEF-3A80CD3AF0F5}"/>
              </a:ext>
            </a:extLst>
          </p:cNvPr>
          <p:cNvSpPr/>
          <p:nvPr userDrawn="1"/>
        </p:nvSpPr>
        <p:spPr>
          <a:xfrm>
            <a:off x="9689944" y="5749571"/>
            <a:ext cx="240929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Placeholder 45">
            <a:extLst>
              <a:ext uri="{FF2B5EF4-FFF2-40B4-BE49-F238E27FC236}">
                <a16:creationId xmlns:a16="http://schemas.microsoft.com/office/drawing/2014/main" id="{E5631B2F-6A86-46D9-DE65-9811C96867EF}"/>
              </a:ext>
            </a:extLst>
          </p:cNvPr>
          <p:cNvSpPr>
            <a:spLocks noGrp="1"/>
          </p:cNvSpPr>
          <p:nvPr>
            <p:ph type="body" sz="quarter" idx="50" hasCustomPrompt="1"/>
          </p:nvPr>
        </p:nvSpPr>
        <p:spPr>
          <a:xfrm>
            <a:off x="9798275" y="5773475"/>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Dr. Jay </a:t>
            </a:r>
            <a:r>
              <a:rPr lang="en-US" err="1"/>
              <a:t>Chowdappa</a:t>
            </a:r>
            <a:endParaRPr lang="en-US"/>
          </a:p>
        </p:txBody>
      </p:sp>
      <p:sp>
        <p:nvSpPr>
          <p:cNvPr id="78" name="TextBox 77">
            <a:extLst>
              <a:ext uri="{FF2B5EF4-FFF2-40B4-BE49-F238E27FC236}">
                <a16:creationId xmlns:a16="http://schemas.microsoft.com/office/drawing/2014/main" id="{AEC6F30F-2B65-7829-4091-79E9E0E9C6F6}"/>
              </a:ext>
            </a:extLst>
          </p:cNvPr>
          <p:cNvSpPr txBox="1"/>
          <p:nvPr userDrawn="1"/>
        </p:nvSpPr>
        <p:spPr>
          <a:xfrm>
            <a:off x="9775226" y="5976165"/>
            <a:ext cx="2375463"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President &amp; Medical Director, Apollo Medical Group P.A.</a:t>
            </a:r>
          </a:p>
        </p:txBody>
      </p:sp>
      <p:sp>
        <p:nvSpPr>
          <p:cNvPr id="79" name="Picture Placeholder 39">
            <a:extLst>
              <a:ext uri="{FF2B5EF4-FFF2-40B4-BE49-F238E27FC236}">
                <a16:creationId xmlns:a16="http://schemas.microsoft.com/office/drawing/2014/main" id="{8CB71D0F-3C19-FEB2-E6C2-9374C0073B8E}"/>
              </a:ext>
            </a:extLst>
          </p:cNvPr>
          <p:cNvSpPr>
            <a:spLocks noGrp="1"/>
          </p:cNvSpPr>
          <p:nvPr>
            <p:ph type="pic" sz="quarter" idx="51" hasCustomPrompt="1"/>
          </p:nvPr>
        </p:nvSpPr>
        <p:spPr>
          <a:xfrm>
            <a:off x="5051930" y="189995"/>
            <a:ext cx="1319804" cy="1250836"/>
          </a:xfrm>
          <a:prstGeom prst="rect">
            <a:avLst/>
          </a:prstGeom>
        </p:spPr>
        <p:txBody>
          <a:bodyPr/>
          <a:lstStyle>
            <a:lvl1pPr marL="0" indent="0">
              <a:buNone/>
              <a:defRPr sz="2000" b="1"/>
            </a:lvl1pPr>
          </a:lstStyle>
          <a:p>
            <a:r>
              <a:rPr lang="en-US" dirty="0"/>
              <a:t>HEADSHOT</a:t>
            </a:r>
          </a:p>
        </p:txBody>
      </p:sp>
    </p:spTree>
    <p:extLst>
      <p:ext uri="{BB962C8B-B14F-4D97-AF65-F5344CB8AC3E}">
        <p14:creationId xmlns:p14="http://schemas.microsoft.com/office/powerpoint/2010/main" val="222895374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ontent5">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F5580E-4143-4273-98B8-3B9DE357CEF8}"/>
              </a:ext>
            </a:extLst>
          </p:cNvPr>
          <p:cNvSpPr/>
          <p:nvPr userDrawn="1"/>
        </p:nvSpPr>
        <p:spPr>
          <a:xfrm>
            <a:off x="-40943" y="0"/>
            <a:ext cx="2430460" cy="6858000"/>
          </a:xfrm>
          <a:prstGeom prst="rect">
            <a:avLst/>
          </a:prstGeom>
          <a:solidFill>
            <a:srgbClr val="D7F1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45">
            <a:extLst>
              <a:ext uri="{FF2B5EF4-FFF2-40B4-BE49-F238E27FC236}">
                <a16:creationId xmlns:a16="http://schemas.microsoft.com/office/drawing/2014/main" id="{C248F7AC-B25A-7499-40BC-0A7B3DAAA700}"/>
              </a:ext>
            </a:extLst>
          </p:cNvPr>
          <p:cNvSpPr>
            <a:spLocks noGrp="1"/>
          </p:cNvSpPr>
          <p:nvPr>
            <p:ph type="body" sz="quarter" idx="21" hasCustomPrompt="1"/>
          </p:nvPr>
        </p:nvSpPr>
        <p:spPr>
          <a:xfrm rot="16200000">
            <a:off x="-467366" y="3702752"/>
            <a:ext cx="4537562" cy="1615927"/>
          </a:xfrm>
          <a:prstGeom prst="rect">
            <a:avLst/>
          </a:prstGeom>
        </p:spPr>
        <p:txBody>
          <a:bodyPr/>
          <a:lstStyle>
            <a:lvl1pPr marL="0" indent="0" algn="l">
              <a:buNone/>
              <a:defRPr sz="4000" b="1">
                <a:solidFill>
                  <a:schemeClr val="tx1"/>
                </a:solidFill>
                <a:latin typeface="Poppins" panose="00000500000000000000" pitchFamily="2" charset="0"/>
                <a:cs typeface="Poppins" panose="00000500000000000000" pitchFamily="2" charset="0"/>
              </a:defRPr>
            </a:lvl1pPr>
          </a:lstStyle>
          <a:p>
            <a:pPr lvl="0"/>
            <a:r>
              <a:rPr lang="en-US"/>
              <a:t>OUR </a:t>
            </a:r>
          </a:p>
          <a:p>
            <a:pPr lvl="0"/>
            <a:r>
              <a:rPr lang="en-US"/>
              <a:t>PRODUCTS</a:t>
            </a:r>
          </a:p>
        </p:txBody>
      </p:sp>
      <p:grpSp>
        <p:nvGrpSpPr>
          <p:cNvPr id="2" name="Group 1">
            <a:extLst>
              <a:ext uri="{FF2B5EF4-FFF2-40B4-BE49-F238E27FC236}">
                <a16:creationId xmlns:a16="http://schemas.microsoft.com/office/drawing/2014/main" id="{EF01B4EB-F8D9-B24D-7485-8DBFD6EC35CE}"/>
              </a:ext>
            </a:extLst>
          </p:cNvPr>
          <p:cNvGrpSpPr/>
          <p:nvPr userDrawn="1"/>
        </p:nvGrpSpPr>
        <p:grpSpPr>
          <a:xfrm rot="5400000" flipH="1">
            <a:off x="424422" y="-250159"/>
            <a:ext cx="1103571" cy="1773586"/>
            <a:chOff x="4957058" y="1983284"/>
            <a:chExt cx="672165" cy="1080258"/>
          </a:xfrm>
        </p:grpSpPr>
        <p:sp>
          <p:nvSpPr>
            <p:cNvPr id="3" name="Oval 67">
              <a:extLst>
                <a:ext uri="{FF2B5EF4-FFF2-40B4-BE49-F238E27FC236}">
                  <a16:creationId xmlns:a16="http://schemas.microsoft.com/office/drawing/2014/main" id="{B0D0169C-DAC1-090E-3936-911DCFB31F80}"/>
                </a:ext>
              </a:extLst>
            </p:cNvPr>
            <p:cNvSpPr>
              <a:spLocks noChangeArrowheads="1"/>
            </p:cNvSpPr>
            <p:nvPr/>
          </p:nvSpPr>
          <p:spPr bwMode="auto">
            <a:xfrm rot="5400000">
              <a:off x="5550631" y="2872800"/>
              <a:ext cx="78592" cy="78592"/>
            </a:xfrm>
            <a:prstGeom prst="plus">
              <a:avLst>
                <a:gd name="adj" fmla="val 3081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Oval 68">
              <a:extLst>
                <a:ext uri="{FF2B5EF4-FFF2-40B4-BE49-F238E27FC236}">
                  <a16:creationId xmlns:a16="http://schemas.microsoft.com/office/drawing/2014/main" id="{E072800D-9CA1-E9C1-8AE2-7AF01753429E}"/>
                </a:ext>
              </a:extLst>
            </p:cNvPr>
            <p:cNvSpPr>
              <a:spLocks noChangeArrowheads="1"/>
            </p:cNvSpPr>
            <p:nvPr/>
          </p:nvSpPr>
          <p:spPr bwMode="auto">
            <a:xfrm rot="5400000">
              <a:off x="5236344" y="2870526"/>
              <a:ext cx="78592" cy="83143"/>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Oval 73">
              <a:extLst>
                <a:ext uri="{FF2B5EF4-FFF2-40B4-BE49-F238E27FC236}">
                  <a16:creationId xmlns:a16="http://schemas.microsoft.com/office/drawing/2014/main" id="{6EB7D7DB-3A62-8F22-47D2-7C9FA5562F5E}"/>
                </a:ext>
              </a:extLst>
            </p:cNvPr>
            <p:cNvSpPr>
              <a:spLocks noChangeArrowheads="1"/>
            </p:cNvSpPr>
            <p:nvPr/>
          </p:nvSpPr>
          <p:spPr bwMode="auto">
            <a:xfrm rot="5400000">
              <a:off x="5544024" y="2573821"/>
              <a:ext cx="75021" cy="79968"/>
            </a:xfrm>
            <a:prstGeom prst="plus">
              <a:avLst>
                <a:gd name="adj" fmla="val 37799"/>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74">
              <a:extLst>
                <a:ext uri="{FF2B5EF4-FFF2-40B4-BE49-F238E27FC236}">
                  <a16:creationId xmlns:a16="http://schemas.microsoft.com/office/drawing/2014/main" id="{F08D1B8B-B547-8983-8E2E-E7B0BF8E8749}"/>
                </a:ext>
              </a:extLst>
            </p:cNvPr>
            <p:cNvSpPr>
              <a:spLocks noChangeArrowheads="1"/>
            </p:cNvSpPr>
            <p:nvPr/>
          </p:nvSpPr>
          <p:spPr bwMode="auto">
            <a:xfrm rot="5400000">
              <a:off x="5251779" y="2574509"/>
              <a:ext cx="75021" cy="78592"/>
            </a:xfrm>
            <a:prstGeom prst="plus">
              <a:avLst>
                <a:gd name="adj" fmla="val 37189"/>
              </a:avLst>
            </a:prstGeom>
            <a:solidFill>
              <a:srgbClr val="78BE2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75">
              <a:extLst>
                <a:ext uri="{FF2B5EF4-FFF2-40B4-BE49-F238E27FC236}">
                  <a16:creationId xmlns:a16="http://schemas.microsoft.com/office/drawing/2014/main" id="{9275403E-D0D4-ACB4-36A6-54319464917F}"/>
                </a:ext>
              </a:extLst>
            </p:cNvPr>
            <p:cNvSpPr>
              <a:spLocks noChangeArrowheads="1"/>
            </p:cNvSpPr>
            <p:nvPr/>
          </p:nvSpPr>
          <p:spPr bwMode="auto">
            <a:xfrm rot="5400000">
              <a:off x="4960631" y="2572722"/>
              <a:ext cx="75021" cy="82165"/>
            </a:xfrm>
            <a:prstGeom prst="plus">
              <a:avLst>
                <a:gd name="adj" fmla="val 3515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AEDB"/>
                </a:solidFill>
                <a:highlight>
                  <a:srgbClr val="00AEDB"/>
                </a:highlight>
              </a:endParaRPr>
            </a:p>
          </p:txBody>
        </p:sp>
        <p:sp>
          <p:nvSpPr>
            <p:cNvPr id="16" name="Oval 81">
              <a:extLst>
                <a:ext uri="{FF2B5EF4-FFF2-40B4-BE49-F238E27FC236}">
                  <a16:creationId xmlns:a16="http://schemas.microsoft.com/office/drawing/2014/main" id="{306BA022-39E4-C959-B205-8132F92DC34A}"/>
                </a:ext>
              </a:extLst>
            </p:cNvPr>
            <p:cNvSpPr>
              <a:spLocks noChangeArrowheads="1"/>
            </p:cNvSpPr>
            <p:nvPr/>
          </p:nvSpPr>
          <p:spPr bwMode="auto">
            <a:xfrm rot="5400000">
              <a:off x="4957059" y="2276216"/>
              <a:ext cx="82166" cy="82165"/>
            </a:xfrm>
            <a:prstGeom prst="plus">
              <a:avLst>
                <a:gd name="adj" fmla="val 3242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85">
              <a:extLst>
                <a:ext uri="{FF2B5EF4-FFF2-40B4-BE49-F238E27FC236}">
                  <a16:creationId xmlns:a16="http://schemas.microsoft.com/office/drawing/2014/main" id="{39A322B9-13C2-B618-C459-AD9E96BF9224}"/>
                </a:ext>
              </a:extLst>
            </p:cNvPr>
            <p:cNvSpPr>
              <a:spLocks noChangeArrowheads="1"/>
            </p:cNvSpPr>
            <p:nvPr/>
          </p:nvSpPr>
          <p:spPr bwMode="auto">
            <a:xfrm rot="5400000">
              <a:off x="5251438" y="1981156"/>
              <a:ext cx="75021" cy="79277"/>
            </a:xfrm>
            <a:prstGeom prst="plus">
              <a:avLst>
                <a:gd name="adj" fmla="val 35158"/>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81">
              <a:extLst>
                <a:ext uri="{FF2B5EF4-FFF2-40B4-BE49-F238E27FC236}">
                  <a16:creationId xmlns:a16="http://schemas.microsoft.com/office/drawing/2014/main" id="{5446BCEA-2F99-8579-84C8-14C8E9B47D43}"/>
                </a:ext>
              </a:extLst>
            </p:cNvPr>
            <p:cNvSpPr>
              <a:spLocks noChangeArrowheads="1"/>
            </p:cNvSpPr>
            <p:nvPr/>
          </p:nvSpPr>
          <p:spPr bwMode="auto">
            <a:xfrm rot="5400000">
              <a:off x="4959989" y="2978445"/>
              <a:ext cx="82166" cy="88027"/>
            </a:xfrm>
            <a:prstGeom prst="plus">
              <a:avLst>
                <a:gd name="adj" fmla="val 3613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850885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71000">
              <a:srgbClr val="EFF6FF"/>
            </a:gs>
            <a:gs pos="100000">
              <a:srgbClr val="C5E1FF"/>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96DD54-0B1D-4590-9AE0-BFC52ADA7DB8}"/>
              </a:ext>
            </a:extLst>
          </p:cNvPr>
          <p:cNvSpPr/>
          <p:nvPr/>
        </p:nvSpPr>
        <p:spPr>
          <a:xfrm>
            <a:off x="-26505" y="2049639"/>
            <a:ext cx="11407686" cy="2758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41510D-777B-495E-A849-3DDA1CB70C84}"/>
              </a:ext>
            </a:extLst>
          </p:cNvPr>
          <p:cNvSpPr/>
          <p:nvPr/>
        </p:nvSpPr>
        <p:spPr>
          <a:xfrm>
            <a:off x="11858830" y="2049639"/>
            <a:ext cx="208548" cy="2758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D78453-47E8-4A6B-9E67-3A1B8564C020}"/>
              </a:ext>
            </a:extLst>
          </p:cNvPr>
          <p:cNvSpPr/>
          <p:nvPr/>
        </p:nvSpPr>
        <p:spPr>
          <a:xfrm>
            <a:off x="11528984" y="2049640"/>
            <a:ext cx="208548" cy="275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83920" y="1280158"/>
            <a:ext cx="6309360" cy="4297680"/>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3600"/>
            </a:lvl1pPr>
          </a:lstStyle>
          <a:p>
            <a:r>
              <a:rPr lang="en-US"/>
              <a:t>Click to edit Master title style</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514941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67000">
              <a:srgbClr val="EBFAE5">
                <a:lumMod val="0"/>
                <a:lumOff val="100000"/>
              </a:srgbClr>
            </a:gs>
            <a:gs pos="0">
              <a:schemeClr val="accent2">
                <a:lumMod val="0"/>
                <a:lumOff val="100000"/>
              </a:schemeClr>
            </a:gs>
            <a:gs pos="100000">
              <a:schemeClr val="accent2">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6369"/>
            <a:ext cx="10515600" cy="515408"/>
          </a:xfrm>
          <a:prstGeom prst="rect">
            <a:avLst/>
          </a:prstGeom>
        </p:spPr>
        <p:txBody>
          <a:bodyPr/>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1393394"/>
            <a:ext cx="10515600" cy="43513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cxnSp>
        <p:nvCxnSpPr>
          <p:cNvPr id="7" name="Straight Connector 6">
            <a:extLst>
              <a:ext uri="{FF2B5EF4-FFF2-40B4-BE49-F238E27FC236}">
                <a16:creationId xmlns:a16="http://schemas.microsoft.com/office/drawing/2014/main" id="{85BA8121-DFBD-4E25-9D5C-43A6B6E23C36}"/>
              </a:ext>
            </a:extLst>
          </p:cNvPr>
          <p:cNvCxnSpPr/>
          <p:nvPr/>
        </p:nvCxnSpPr>
        <p:spPr>
          <a:xfrm>
            <a:off x="0" y="781777"/>
            <a:ext cx="62402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242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6369"/>
            <a:ext cx="10515600" cy="515408"/>
          </a:xfrm>
          <a:prstGeom prst="rect">
            <a:avLst/>
          </a:prstGeom>
        </p:spPr>
        <p:txBody>
          <a:bodyPr/>
          <a:lstStyle>
            <a:lvl1pPr>
              <a:defRPr sz="3200">
                <a:solidFill>
                  <a:srgbClr val="02B0DD"/>
                </a:solidFill>
              </a:defRPr>
            </a:lvl1pPr>
          </a:lstStyle>
          <a:p>
            <a:r>
              <a:rPr lang="en-US"/>
              <a:t>Click to edit Master title style</a:t>
            </a:r>
          </a:p>
        </p:txBody>
      </p:sp>
      <p:sp>
        <p:nvSpPr>
          <p:cNvPr id="3" name="Content Placeholder 2"/>
          <p:cNvSpPr>
            <a:spLocks noGrp="1"/>
          </p:cNvSpPr>
          <p:nvPr>
            <p:ph idx="1"/>
          </p:nvPr>
        </p:nvSpPr>
        <p:spPr>
          <a:xfrm>
            <a:off x="838200" y="1393394"/>
            <a:ext cx="10515600" cy="43513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cxnSp>
        <p:nvCxnSpPr>
          <p:cNvPr id="7" name="Straight Connector 6">
            <a:extLst>
              <a:ext uri="{FF2B5EF4-FFF2-40B4-BE49-F238E27FC236}">
                <a16:creationId xmlns:a16="http://schemas.microsoft.com/office/drawing/2014/main" id="{85BA8121-DFBD-4E25-9D5C-43A6B6E23C36}"/>
              </a:ext>
            </a:extLst>
          </p:cNvPr>
          <p:cNvCxnSpPr>
            <a:cxnSpLocks/>
          </p:cNvCxnSpPr>
          <p:nvPr/>
        </p:nvCxnSpPr>
        <p:spPr>
          <a:xfrm>
            <a:off x="0" y="781777"/>
            <a:ext cx="6185647" cy="0"/>
          </a:xfrm>
          <a:prstGeom prst="line">
            <a:avLst/>
          </a:prstGeom>
          <a:ln w="28575">
            <a:solidFill>
              <a:srgbClr val="02B0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5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52008CEB-34B4-42E0-92A2-6F2F98D71F73}" type="slidenum">
              <a:rPr lang="en-US" smtClean="0"/>
              <a:t>‹#›</a:t>
            </a:fld>
            <a:endParaRPr lang="en-US"/>
          </a:p>
        </p:txBody>
      </p:sp>
    </p:spTree>
    <p:extLst>
      <p:ext uri="{BB962C8B-B14F-4D97-AF65-F5344CB8AC3E}">
        <p14:creationId xmlns:p14="http://schemas.microsoft.com/office/powerpoint/2010/main" val="3595331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bg>
      <p:bgPr>
        <a:gradFill>
          <a:gsLst>
            <a:gs pos="67000">
              <a:srgbClr val="EBFAE5">
                <a:lumMod val="0"/>
                <a:lumOff val="100000"/>
              </a:srgbClr>
            </a:gs>
            <a:gs pos="0">
              <a:schemeClr val="accent2">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89652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52008CEB-34B4-42E0-92A2-6F2F98D71F73}" type="slidenum">
              <a:rPr lang="en-US" smtClean="0"/>
              <a:t>‹#›</a:t>
            </a:fld>
            <a:endParaRPr lang="en-US"/>
          </a:p>
        </p:txBody>
      </p:sp>
    </p:spTree>
    <p:extLst>
      <p:ext uri="{BB962C8B-B14F-4D97-AF65-F5344CB8AC3E}">
        <p14:creationId xmlns:p14="http://schemas.microsoft.com/office/powerpoint/2010/main" val="1076568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9683B-528E-4BFE-98F3-C7F56928917F}"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521832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7F9683B-528E-4BFE-98F3-C7F56928917F}"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4150827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4082338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Montserrat" panose="00000500000000000000" pitchFamily="2" charset="0"/>
              </a:defRPr>
            </a:lvl1pPr>
            <a:lvl2pPr>
              <a:defRPr sz="2800">
                <a:latin typeface="Montserrat" panose="00000500000000000000" pitchFamily="2" charset="0"/>
              </a:defRPr>
            </a:lvl2pPr>
            <a:lvl3pPr>
              <a:defRPr sz="24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1590970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172334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527440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22925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Section Header">
    <p:bg>
      <p:bgPr>
        <a:gradFill>
          <a:gsLst>
            <a:gs pos="0">
              <a:schemeClr val="accent2">
                <a:lumMod val="0"/>
                <a:lumOff val="100000"/>
              </a:schemeClr>
            </a:gs>
            <a:gs pos="67000">
              <a:schemeClr val="accent2">
                <a:lumMod val="0"/>
                <a:lumOff val="100000"/>
              </a:schemeClr>
            </a:gs>
            <a:gs pos="100000">
              <a:schemeClr val="accent1">
                <a:lumMod val="20000"/>
                <a:lumOff val="80000"/>
                <a:alpha val="2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FB221034-6471-4C55-8418-CE99AD3DA530}"/>
              </a:ext>
            </a:extLst>
          </p:cNvPr>
          <p:cNvSpPr>
            <a:spLocks noGrp="1"/>
          </p:cNvSpPr>
          <p:nvPr>
            <p:ph type="dt" sz="half" idx="10"/>
          </p:nvPr>
        </p:nvSpPr>
        <p:spPr>
          <a:xfrm>
            <a:off x="795068" y="5989907"/>
            <a:ext cx="2743200" cy="365125"/>
          </a:xfrm>
        </p:spPr>
        <p:txBody>
          <a:bodyPr/>
          <a:lstStyle/>
          <a:p>
            <a:fld id="{57F9683B-528E-4BFE-98F3-C7F56928917F}" type="datetimeFigureOut">
              <a:rPr lang="en-US" smtClean="0"/>
              <a:t>10/1/2024</a:t>
            </a:fld>
            <a:endParaRPr lang="en-US"/>
          </a:p>
        </p:txBody>
      </p:sp>
      <p:sp>
        <p:nvSpPr>
          <p:cNvPr id="9" name="Footer Placeholder 8">
            <a:extLst>
              <a:ext uri="{FF2B5EF4-FFF2-40B4-BE49-F238E27FC236}">
                <a16:creationId xmlns:a16="http://schemas.microsoft.com/office/drawing/2014/main" id="{0579FF30-BD25-4E38-8FBE-F6F5C89CC5B7}"/>
              </a:ext>
            </a:extLst>
          </p:cNvPr>
          <p:cNvSpPr>
            <a:spLocks noGrp="1"/>
          </p:cNvSpPr>
          <p:nvPr>
            <p:ph type="ftr" sz="quarter" idx="11"/>
          </p:nvPr>
        </p:nvSpPr>
        <p:spPr>
          <a:xfrm>
            <a:off x="4038600" y="5989906"/>
            <a:ext cx="4114800" cy="365125"/>
          </a:xfrm>
        </p:spPr>
        <p:txBody>
          <a:bodyPr/>
          <a:lstStyle/>
          <a:p>
            <a:endParaRPr lang="en-US"/>
          </a:p>
        </p:txBody>
      </p:sp>
      <p:sp>
        <p:nvSpPr>
          <p:cNvPr id="10" name="Slide Number Placeholder 9">
            <a:extLst>
              <a:ext uri="{FF2B5EF4-FFF2-40B4-BE49-F238E27FC236}">
                <a16:creationId xmlns:a16="http://schemas.microsoft.com/office/drawing/2014/main" id="{6E24AF0F-4552-4550-9D6F-D00AF7799AD3}"/>
              </a:ext>
            </a:extLst>
          </p:cNvPr>
          <p:cNvSpPr>
            <a:spLocks noGrp="1"/>
          </p:cNvSpPr>
          <p:nvPr>
            <p:ph type="sldNum" sz="quarter" idx="12"/>
          </p:nvPr>
        </p:nvSpPr>
        <p:spPr>
          <a:xfrm>
            <a:off x="9087564" y="5989906"/>
            <a:ext cx="2743200" cy="365125"/>
          </a:xfrm>
        </p:spPr>
        <p:txBody>
          <a:bodyPr/>
          <a:lstStyle/>
          <a:p>
            <a:fld id="{52008CEB-34B4-42E0-92A2-6F2F98D71F73}" type="slidenum">
              <a:rPr lang="en-US" smtClean="0"/>
              <a:t>‹#›</a:t>
            </a:fld>
            <a:endParaRPr lang="en-US"/>
          </a:p>
        </p:txBody>
      </p:sp>
      <p:cxnSp>
        <p:nvCxnSpPr>
          <p:cNvPr id="5" name="Straight Connector 4">
            <a:extLst>
              <a:ext uri="{FF2B5EF4-FFF2-40B4-BE49-F238E27FC236}">
                <a16:creationId xmlns:a16="http://schemas.microsoft.com/office/drawing/2014/main" id="{A26EDC41-8221-41CE-9BC7-E2A015C6F00D}"/>
              </a:ext>
            </a:extLst>
          </p:cNvPr>
          <p:cNvCxnSpPr/>
          <p:nvPr/>
        </p:nvCxnSpPr>
        <p:spPr>
          <a:xfrm>
            <a:off x="0" y="781777"/>
            <a:ext cx="62402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4BF9388-D81F-44DB-BCB1-023BEF4A4A95}"/>
              </a:ext>
            </a:extLst>
          </p:cNvPr>
          <p:cNvSpPr>
            <a:spLocks noGrp="1"/>
          </p:cNvSpPr>
          <p:nvPr>
            <p:ph type="title"/>
          </p:nvPr>
        </p:nvSpPr>
        <p:spPr>
          <a:xfrm>
            <a:off x="108285" y="320401"/>
            <a:ext cx="10515600" cy="365126"/>
          </a:xfrm>
          <a:prstGeom prst="rect">
            <a:avLst/>
          </a:prstGeom>
        </p:spPr>
        <p:txBody>
          <a:bodyPr/>
          <a:lstStyle>
            <a:lvl1pPr>
              <a:defRPr sz="2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78161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Section Header">
    <p:bg>
      <p:bgPr>
        <a:gradFill>
          <a:gsLst>
            <a:gs pos="67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F9683B-528E-4BFE-98F3-C7F56928917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52008CEB-34B4-42E0-92A2-6F2F98D71F73}" type="slidenum">
              <a:rPr lang="en-US" smtClean="0"/>
              <a:t>‹#›</a:t>
            </a:fld>
            <a:endParaRPr lang="en-US"/>
          </a:p>
        </p:txBody>
      </p:sp>
    </p:spTree>
    <p:extLst>
      <p:ext uri="{BB962C8B-B14F-4D97-AF65-F5344CB8AC3E}">
        <p14:creationId xmlns:p14="http://schemas.microsoft.com/office/powerpoint/2010/main" val="1234297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2E3F4A-8C7A-46DB-BEAA-7683996BC271}"/>
              </a:ext>
            </a:extLst>
          </p:cNvPr>
          <p:cNvSpPr>
            <a:spLocks noGrp="1"/>
          </p:cNvSpPr>
          <p:nvPr>
            <p:ph type="title"/>
          </p:nvPr>
        </p:nvSpPr>
        <p:spPr>
          <a:xfrm>
            <a:off x="0" y="266369"/>
            <a:ext cx="10515600" cy="515408"/>
          </a:xfrm>
          <a:prstGeom prst="rect">
            <a:avLst/>
          </a:prstGeom>
        </p:spPr>
        <p:txBody>
          <a:bodyPr/>
          <a:lstStyle>
            <a:lvl1pPr>
              <a:defRPr sz="3200">
                <a:solidFill>
                  <a:srgbClr val="02B0DD"/>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074A0438-77E8-4802-9DD4-4859F2541752}"/>
              </a:ext>
            </a:extLst>
          </p:cNvPr>
          <p:cNvCxnSpPr>
            <a:cxnSpLocks/>
          </p:cNvCxnSpPr>
          <p:nvPr userDrawn="1"/>
        </p:nvCxnSpPr>
        <p:spPr>
          <a:xfrm>
            <a:off x="0" y="781777"/>
            <a:ext cx="5970104" cy="0"/>
          </a:xfrm>
          <a:prstGeom prst="line">
            <a:avLst/>
          </a:prstGeom>
          <a:ln w="28575">
            <a:solidFill>
              <a:srgbClr val="02B0DD"/>
            </a:solidFill>
          </a:ln>
        </p:spPr>
        <p:style>
          <a:lnRef idx="1">
            <a:schemeClr val="accent1"/>
          </a:lnRef>
          <a:fillRef idx="0">
            <a:schemeClr val="accent1"/>
          </a:fillRef>
          <a:effectRef idx="0">
            <a:schemeClr val="accent1"/>
          </a:effectRef>
          <a:fontRef idx="minor">
            <a:schemeClr val="tx1"/>
          </a:fontRef>
        </p:style>
      </p:cxnSp>
      <p:sp>
        <p:nvSpPr>
          <p:cNvPr id="11" name="Slide Number Placeholder 9">
            <a:extLst>
              <a:ext uri="{FF2B5EF4-FFF2-40B4-BE49-F238E27FC236}">
                <a16:creationId xmlns:a16="http://schemas.microsoft.com/office/drawing/2014/main" id="{9B265BFA-55A0-43CA-A981-B1F77E841AC0}"/>
              </a:ext>
            </a:extLst>
          </p:cNvPr>
          <p:cNvSpPr>
            <a:spLocks noGrp="1"/>
          </p:cNvSpPr>
          <p:nvPr>
            <p:ph type="sldNum" sz="quarter" idx="12"/>
          </p:nvPr>
        </p:nvSpPr>
        <p:spPr>
          <a:xfrm>
            <a:off x="9354983" y="6492875"/>
            <a:ext cx="2743200" cy="365125"/>
          </a:xfrm>
          <a:prstGeom prst="rect">
            <a:avLst/>
          </a:prstGeom>
        </p:spPr>
        <p:txBody>
          <a:bodyPr anchor="b"/>
          <a:lstStyle>
            <a:lvl1pPr algn="r">
              <a:defRPr sz="1400"/>
            </a:lvl1pPr>
          </a:lstStyle>
          <a:p>
            <a:fld id="{C68D5EA1-6A3A-472B-9154-4DCC0E90D7E2}" type="slidenum">
              <a:rPr lang="en-US" smtClean="0"/>
              <a:pPr/>
              <a:t>‹#›</a:t>
            </a:fld>
            <a:endParaRPr lang="en-US"/>
          </a:p>
        </p:txBody>
      </p:sp>
      <p:sp>
        <p:nvSpPr>
          <p:cNvPr id="2" name="TextBox 1">
            <a:extLst>
              <a:ext uri="{FF2B5EF4-FFF2-40B4-BE49-F238E27FC236}">
                <a16:creationId xmlns:a16="http://schemas.microsoft.com/office/drawing/2014/main" id="{B8704E9F-4133-DB9F-7C27-236583E0F82F}"/>
              </a:ext>
            </a:extLst>
          </p:cNvPr>
          <p:cNvSpPr txBox="1"/>
          <p:nvPr userDrawn="1"/>
        </p:nvSpPr>
        <p:spPr>
          <a:xfrm>
            <a:off x="3041650" y="6581001"/>
            <a:ext cx="6108700" cy="261610"/>
          </a:xfrm>
          <a:prstGeom prst="rect">
            <a:avLst/>
          </a:prstGeom>
          <a:noFill/>
        </p:spPr>
        <p:txBody>
          <a:bodyPr wrap="square">
            <a:spAutoFit/>
          </a:bodyPr>
          <a:lstStyle/>
          <a:p>
            <a:pPr algn="ctr"/>
            <a:r>
              <a:rPr lang="en-US" sz="1100" b="1" dirty="0">
                <a:effectLst/>
                <a:latin typeface="Aptos" panose="020B0004020202020204" pitchFamily="34" charset="0"/>
                <a:ea typeface="Times New Roman" panose="02020603050405020304" pitchFamily="18" charset="0"/>
                <a:cs typeface="Aptos" panose="020B0004020202020204" pitchFamily="34" charset="0"/>
              </a:rPr>
              <a:t>Information contained is confidential, all information is subject to change.</a:t>
            </a:r>
            <a:endParaRPr lang="en-US" sz="1100" b="1" dirty="0"/>
          </a:p>
        </p:txBody>
      </p:sp>
    </p:spTree>
    <p:extLst>
      <p:ext uri="{BB962C8B-B14F-4D97-AF65-F5344CB8AC3E}">
        <p14:creationId xmlns:p14="http://schemas.microsoft.com/office/powerpoint/2010/main" val="158989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gradFill>
          <a:gsLst>
            <a:gs pos="67000">
              <a:srgbClr val="EBFAE5">
                <a:lumMod val="0"/>
                <a:lumOff val="100000"/>
              </a:srgbClr>
            </a:gs>
            <a:gs pos="0">
              <a:schemeClr val="accent2">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801845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05598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933646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Meet Speakers">
    <p:bg>
      <p:bgRef idx="1001">
        <a:schemeClr val="bg1"/>
      </p:bgRef>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621A853B-FCE8-6554-7C79-4460361F0814}"/>
              </a:ext>
            </a:extLst>
          </p:cNvPr>
          <p:cNvSpPr/>
          <p:nvPr userDrawn="1"/>
        </p:nvSpPr>
        <p:spPr>
          <a:xfrm>
            <a:off x="1757092" y="3617516"/>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F9D2C94-F181-DBC5-E17D-5012E2948BAD}"/>
              </a:ext>
            </a:extLst>
          </p:cNvPr>
          <p:cNvSpPr txBox="1"/>
          <p:nvPr userDrawn="1"/>
        </p:nvSpPr>
        <p:spPr>
          <a:xfrm>
            <a:off x="44202" y="93513"/>
            <a:ext cx="4357309" cy="1754326"/>
          </a:xfrm>
          <a:prstGeom prst="rect">
            <a:avLst/>
          </a:prstGeom>
          <a:noFill/>
        </p:spPr>
        <p:txBody>
          <a:bodyPr wrap="square" rtlCol="0">
            <a:spAutoFit/>
          </a:bodyPr>
          <a:lstStyle>
            <a:defPPr>
              <a:defRPr lang="en-US"/>
            </a:defPPr>
            <a:lvl1pPr algn="ctr">
              <a:defRPr sz="7200" b="1" spc="-300">
                <a:solidFill>
                  <a:srgbClr val="32394E"/>
                </a:solidFill>
                <a:latin typeface="+mj-lt"/>
              </a:defRPr>
            </a:lvl1pPr>
          </a:lstStyle>
          <a:p>
            <a:pPr algn="l"/>
            <a:r>
              <a:rPr lang="en-US" sz="3600" b="0" spc="0" dirty="0">
                <a:solidFill>
                  <a:srgbClr val="00AEDB"/>
                </a:solidFill>
                <a:latin typeface="Montserrat SemiBold" panose="00000700000000000000" pitchFamily="2" charset="0"/>
                <a:cs typeface="Poppins" panose="00000500000000000000" pitchFamily="2" charset="0"/>
              </a:rPr>
              <a:t>MEET </a:t>
            </a:r>
          </a:p>
          <a:p>
            <a:pPr algn="l"/>
            <a:r>
              <a:rPr lang="en-US" sz="3600" b="0" spc="0" dirty="0">
                <a:solidFill>
                  <a:srgbClr val="00AEDB"/>
                </a:solidFill>
                <a:latin typeface="Montserrat SemiBold" panose="00000700000000000000" pitchFamily="2" charset="0"/>
                <a:cs typeface="Poppins" panose="00000500000000000000" pitchFamily="2" charset="0"/>
              </a:rPr>
              <a:t>OUR</a:t>
            </a:r>
          </a:p>
          <a:p>
            <a:pPr algn="l"/>
            <a:r>
              <a:rPr lang="en-US" sz="3600" b="0" spc="0" dirty="0">
                <a:solidFill>
                  <a:srgbClr val="00AEDB"/>
                </a:solidFill>
                <a:latin typeface="Montserrat SemiBold" panose="00000700000000000000" pitchFamily="2" charset="0"/>
                <a:cs typeface="Poppins" panose="00000500000000000000" pitchFamily="2" charset="0"/>
              </a:rPr>
              <a:t>LEADERSHIP</a:t>
            </a:r>
          </a:p>
        </p:txBody>
      </p:sp>
      <p:grpSp>
        <p:nvGrpSpPr>
          <p:cNvPr id="8" name="Group 7">
            <a:extLst>
              <a:ext uri="{FF2B5EF4-FFF2-40B4-BE49-F238E27FC236}">
                <a16:creationId xmlns:a16="http://schemas.microsoft.com/office/drawing/2014/main" id="{B0D17FFA-ACED-D1E3-7C17-13295C6EB886}"/>
              </a:ext>
            </a:extLst>
          </p:cNvPr>
          <p:cNvGrpSpPr/>
          <p:nvPr userDrawn="1"/>
        </p:nvGrpSpPr>
        <p:grpSpPr>
          <a:xfrm flipH="1">
            <a:off x="1680144" y="-337386"/>
            <a:ext cx="1544424" cy="1773589"/>
            <a:chOff x="4957058" y="1983282"/>
            <a:chExt cx="940680" cy="1080260"/>
          </a:xfrm>
        </p:grpSpPr>
        <p:sp>
          <p:nvSpPr>
            <p:cNvPr id="9" name="Oval 67">
              <a:extLst>
                <a:ext uri="{FF2B5EF4-FFF2-40B4-BE49-F238E27FC236}">
                  <a16:creationId xmlns:a16="http://schemas.microsoft.com/office/drawing/2014/main" id="{F212673E-F8CC-8E8A-2513-6ADC5E7A1BF6}"/>
                </a:ext>
              </a:extLst>
            </p:cNvPr>
            <p:cNvSpPr>
              <a:spLocks noChangeArrowheads="1"/>
            </p:cNvSpPr>
            <p:nvPr/>
          </p:nvSpPr>
          <p:spPr bwMode="auto">
            <a:xfrm rot="5400000">
              <a:off x="5550631" y="2872800"/>
              <a:ext cx="78592" cy="78592"/>
            </a:xfrm>
            <a:prstGeom prst="plus">
              <a:avLst>
                <a:gd name="adj" fmla="val 3081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Oval 68">
              <a:extLst>
                <a:ext uri="{FF2B5EF4-FFF2-40B4-BE49-F238E27FC236}">
                  <a16:creationId xmlns:a16="http://schemas.microsoft.com/office/drawing/2014/main" id="{BA99FA15-A5F1-89CD-D220-A9DB694EC72F}"/>
                </a:ext>
              </a:extLst>
            </p:cNvPr>
            <p:cNvSpPr>
              <a:spLocks noChangeArrowheads="1"/>
            </p:cNvSpPr>
            <p:nvPr/>
          </p:nvSpPr>
          <p:spPr bwMode="auto">
            <a:xfrm rot="5400000">
              <a:off x="5236344" y="2870526"/>
              <a:ext cx="78592" cy="83143"/>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Oval 73">
              <a:extLst>
                <a:ext uri="{FF2B5EF4-FFF2-40B4-BE49-F238E27FC236}">
                  <a16:creationId xmlns:a16="http://schemas.microsoft.com/office/drawing/2014/main" id="{562C1603-39AA-A3C5-F336-2F3917437AF3}"/>
                </a:ext>
              </a:extLst>
            </p:cNvPr>
            <p:cNvSpPr>
              <a:spLocks noChangeArrowheads="1"/>
            </p:cNvSpPr>
            <p:nvPr/>
          </p:nvSpPr>
          <p:spPr bwMode="auto">
            <a:xfrm rot="5400000">
              <a:off x="5544024" y="2573821"/>
              <a:ext cx="75021" cy="79968"/>
            </a:xfrm>
            <a:prstGeom prst="plus">
              <a:avLst>
                <a:gd name="adj" fmla="val 37799"/>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Oval 74">
              <a:extLst>
                <a:ext uri="{FF2B5EF4-FFF2-40B4-BE49-F238E27FC236}">
                  <a16:creationId xmlns:a16="http://schemas.microsoft.com/office/drawing/2014/main" id="{96DFFBC3-4274-15F4-C502-CB8B183AA988}"/>
                </a:ext>
              </a:extLst>
            </p:cNvPr>
            <p:cNvSpPr>
              <a:spLocks noChangeArrowheads="1"/>
            </p:cNvSpPr>
            <p:nvPr/>
          </p:nvSpPr>
          <p:spPr bwMode="auto">
            <a:xfrm rot="5400000">
              <a:off x="5251779" y="2574509"/>
              <a:ext cx="75021" cy="78592"/>
            </a:xfrm>
            <a:prstGeom prst="plus">
              <a:avLst>
                <a:gd name="adj" fmla="val 37189"/>
              </a:avLst>
            </a:prstGeom>
            <a:solidFill>
              <a:srgbClr val="78BE2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Oval 75">
              <a:extLst>
                <a:ext uri="{FF2B5EF4-FFF2-40B4-BE49-F238E27FC236}">
                  <a16:creationId xmlns:a16="http://schemas.microsoft.com/office/drawing/2014/main" id="{BE91C307-D4B5-18F1-3C57-31C3849EF59F}"/>
                </a:ext>
              </a:extLst>
            </p:cNvPr>
            <p:cNvSpPr>
              <a:spLocks noChangeArrowheads="1"/>
            </p:cNvSpPr>
            <p:nvPr/>
          </p:nvSpPr>
          <p:spPr bwMode="auto">
            <a:xfrm rot="5400000">
              <a:off x="4960631" y="2572722"/>
              <a:ext cx="75021" cy="82165"/>
            </a:xfrm>
            <a:prstGeom prst="plus">
              <a:avLst>
                <a:gd name="adj" fmla="val 3515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Oval 77">
              <a:extLst>
                <a:ext uri="{FF2B5EF4-FFF2-40B4-BE49-F238E27FC236}">
                  <a16:creationId xmlns:a16="http://schemas.microsoft.com/office/drawing/2014/main" id="{73F50FE5-3428-EB6D-CA2C-E18B2BCDA57D}"/>
                </a:ext>
              </a:extLst>
            </p:cNvPr>
            <p:cNvSpPr>
              <a:spLocks noChangeArrowheads="1"/>
            </p:cNvSpPr>
            <p:nvPr/>
          </p:nvSpPr>
          <p:spPr bwMode="auto">
            <a:xfrm rot="5400000">
              <a:off x="5823623" y="2284268"/>
              <a:ext cx="73207" cy="75021"/>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Oval 79">
              <a:extLst>
                <a:ext uri="{FF2B5EF4-FFF2-40B4-BE49-F238E27FC236}">
                  <a16:creationId xmlns:a16="http://schemas.microsoft.com/office/drawing/2014/main" id="{DFE322D2-2F84-AE42-C6FD-C865DF1E3771}"/>
                </a:ext>
              </a:extLst>
            </p:cNvPr>
            <p:cNvSpPr>
              <a:spLocks noChangeArrowheads="1"/>
            </p:cNvSpPr>
            <p:nvPr/>
          </p:nvSpPr>
          <p:spPr bwMode="auto">
            <a:xfrm rot="5400000">
              <a:off x="5535574" y="2272438"/>
              <a:ext cx="86162" cy="85727"/>
            </a:xfrm>
            <a:prstGeom prst="plus">
              <a:avLst>
                <a:gd name="adj" fmla="val 37799"/>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Oval 81">
              <a:extLst>
                <a:ext uri="{FF2B5EF4-FFF2-40B4-BE49-F238E27FC236}">
                  <a16:creationId xmlns:a16="http://schemas.microsoft.com/office/drawing/2014/main" id="{D0D46D41-D8BD-2791-5843-B1C21DFA2AB4}"/>
                </a:ext>
              </a:extLst>
            </p:cNvPr>
            <p:cNvSpPr>
              <a:spLocks noChangeArrowheads="1"/>
            </p:cNvSpPr>
            <p:nvPr/>
          </p:nvSpPr>
          <p:spPr bwMode="auto">
            <a:xfrm rot="5400000">
              <a:off x="4957059" y="2276216"/>
              <a:ext cx="82166" cy="82165"/>
            </a:xfrm>
            <a:prstGeom prst="plus">
              <a:avLst>
                <a:gd name="adj" fmla="val 3242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Oval 82">
              <a:extLst>
                <a:ext uri="{FF2B5EF4-FFF2-40B4-BE49-F238E27FC236}">
                  <a16:creationId xmlns:a16="http://schemas.microsoft.com/office/drawing/2014/main" id="{EEEE1502-BBEE-45F7-C6CF-A31EDA34CF0C}"/>
                </a:ext>
              </a:extLst>
            </p:cNvPr>
            <p:cNvSpPr>
              <a:spLocks noChangeArrowheads="1"/>
            </p:cNvSpPr>
            <p:nvPr/>
          </p:nvSpPr>
          <p:spPr bwMode="auto">
            <a:xfrm rot="5400000">
              <a:off x="5822717" y="1983282"/>
              <a:ext cx="75021" cy="75021"/>
            </a:xfrm>
            <a:prstGeom prst="plus">
              <a:avLst>
                <a:gd name="adj" fmla="val 35158"/>
              </a:avLst>
            </a:prstGeom>
            <a:solidFill>
              <a:srgbClr val="78BE20">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Oval 85">
              <a:extLst>
                <a:ext uri="{FF2B5EF4-FFF2-40B4-BE49-F238E27FC236}">
                  <a16:creationId xmlns:a16="http://schemas.microsoft.com/office/drawing/2014/main" id="{2BED2E98-0F05-5C2E-0B66-1F034674AEEA}"/>
                </a:ext>
              </a:extLst>
            </p:cNvPr>
            <p:cNvSpPr>
              <a:spLocks noChangeArrowheads="1"/>
            </p:cNvSpPr>
            <p:nvPr/>
          </p:nvSpPr>
          <p:spPr bwMode="auto">
            <a:xfrm rot="5400000">
              <a:off x="5251438" y="1981156"/>
              <a:ext cx="75021" cy="79277"/>
            </a:xfrm>
            <a:prstGeom prst="plus">
              <a:avLst>
                <a:gd name="adj" fmla="val 35158"/>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Oval 81">
              <a:extLst>
                <a:ext uri="{FF2B5EF4-FFF2-40B4-BE49-F238E27FC236}">
                  <a16:creationId xmlns:a16="http://schemas.microsoft.com/office/drawing/2014/main" id="{EB08BA91-1E1C-FF2E-8DEC-A17B543F902D}"/>
                </a:ext>
              </a:extLst>
            </p:cNvPr>
            <p:cNvSpPr>
              <a:spLocks noChangeArrowheads="1"/>
            </p:cNvSpPr>
            <p:nvPr/>
          </p:nvSpPr>
          <p:spPr bwMode="auto">
            <a:xfrm rot="5400000">
              <a:off x="4959989" y="2978445"/>
              <a:ext cx="82166" cy="88027"/>
            </a:xfrm>
            <a:prstGeom prst="plus">
              <a:avLst>
                <a:gd name="adj" fmla="val 36130"/>
              </a:avLst>
            </a:prstGeom>
            <a:solidFill>
              <a:srgbClr val="78BE20">
                <a:alpha val="1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2" name="Graphic 31" descr="World outline">
            <a:extLst>
              <a:ext uri="{FF2B5EF4-FFF2-40B4-BE49-F238E27FC236}">
                <a16:creationId xmlns:a16="http://schemas.microsoft.com/office/drawing/2014/main" id="{8B9930B3-DDB7-43E2-1D1B-2C73C255E1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2837" y="6429080"/>
            <a:ext cx="318940" cy="318940"/>
          </a:xfrm>
          <a:prstGeom prst="rect">
            <a:avLst/>
          </a:prstGeom>
        </p:spPr>
      </p:pic>
      <p:sp>
        <p:nvSpPr>
          <p:cNvPr id="33" name="TextBox 32">
            <a:extLst>
              <a:ext uri="{FF2B5EF4-FFF2-40B4-BE49-F238E27FC236}">
                <a16:creationId xmlns:a16="http://schemas.microsoft.com/office/drawing/2014/main" id="{8B920925-85F4-25AA-0AAF-601759DD6071}"/>
              </a:ext>
            </a:extLst>
          </p:cNvPr>
          <p:cNvSpPr txBox="1"/>
          <p:nvPr userDrawn="1"/>
        </p:nvSpPr>
        <p:spPr>
          <a:xfrm>
            <a:off x="10311353" y="6465439"/>
            <a:ext cx="1740030" cy="246221"/>
          </a:xfrm>
          <a:prstGeom prst="rect">
            <a:avLst/>
          </a:prstGeom>
          <a:noFill/>
        </p:spPr>
        <p:txBody>
          <a:bodyPr wrap="square">
            <a:spAutoFit/>
          </a:bodyPr>
          <a:lstStyle/>
          <a:p>
            <a:pPr lvl="0" algn="ctr"/>
            <a:r>
              <a:rPr lang="en-US" sz="1000" dirty="0">
                <a:solidFill>
                  <a:schemeClr val="bg1">
                    <a:lumMod val="65000"/>
                  </a:schemeClr>
                </a:solidFill>
                <a:latin typeface="Poppins" panose="00000500000000000000" pitchFamily="2" charset="0"/>
                <a:cs typeface="Poppins" panose="00000500000000000000" pitchFamily="2" charset="0"/>
              </a:rPr>
              <a:t>www.eternalHealth.com</a:t>
            </a:r>
          </a:p>
        </p:txBody>
      </p:sp>
      <p:sp>
        <p:nvSpPr>
          <p:cNvPr id="36" name="Rectangle: Rounded Corners 35">
            <a:extLst>
              <a:ext uri="{FF2B5EF4-FFF2-40B4-BE49-F238E27FC236}">
                <a16:creationId xmlns:a16="http://schemas.microsoft.com/office/drawing/2014/main" id="{6AF8D3B2-D206-7038-9E5A-401DAB216DC0}"/>
              </a:ext>
            </a:extLst>
          </p:cNvPr>
          <p:cNvSpPr/>
          <p:nvPr userDrawn="1"/>
        </p:nvSpPr>
        <p:spPr>
          <a:xfrm>
            <a:off x="4422764" y="1516389"/>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45">
            <a:extLst>
              <a:ext uri="{FF2B5EF4-FFF2-40B4-BE49-F238E27FC236}">
                <a16:creationId xmlns:a16="http://schemas.microsoft.com/office/drawing/2014/main" id="{65292204-4472-8A02-6722-82A8CD758F10}"/>
              </a:ext>
            </a:extLst>
          </p:cNvPr>
          <p:cNvSpPr>
            <a:spLocks noGrp="1"/>
          </p:cNvSpPr>
          <p:nvPr>
            <p:ph type="body" sz="quarter" idx="26" hasCustomPrompt="1"/>
          </p:nvPr>
        </p:nvSpPr>
        <p:spPr>
          <a:xfrm>
            <a:off x="4524102" y="156419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Pooja Ika</a:t>
            </a:r>
          </a:p>
        </p:txBody>
      </p:sp>
      <p:sp>
        <p:nvSpPr>
          <p:cNvPr id="4" name="Rectangle: Rounded Corners 3">
            <a:extLst>
              <a:ext uri="{FF2B5EF4-FFF2-40B4-BE49-F238E27FC236}">
                <a16:creationId xmlns:a16="http://schemas.microsoft.com/office/drawing/2014/main" id="{EB937C95-6275-AD41-690F-3D506A24BFD7}"/>
              </a:ext>
            </a:extLst>
          </p:cNvPr>
          <p:cNvSpPr/>
          <p:nvPr userDrawn="1"/>
        </p:nvSpPr>
        <p:spPr>
          <a:xfrm>
            <a:off x="7044846" y="1527284"/>
            <a:ext cx="2476800" cy="654943"/>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9">
            <a:extLst>
              <a:ext uri="{FF2B5EF4-FFF2-40B4-BE49-F238E27FC236}">
                <a16:creationId xmlns:a16="http://schemas.microsoft.com/office/drawing/2014/main" id="{A33BDE97-787F-B494-664C-EF46ED60B54C}"/>
              </a:ext>
            </a:extLst>
          </p:cNvPr>
          <p:cNvSpPr>
            <a:spLocks noGrp="1"/>
          </p:cNvSpPr>
          <p:nvPr>
            <p:ph type="pic" sz="quarter" idx="27" hasCustomPrompt="1"/>
          </p:nvPr>
        </p:nvSpPr>
        <p:spPr>
          <a:xfrm>
            <a:off x="7635605" y="185367"/>
            <a:ext cx="1319804" cy="1250836"/>
          </a:xfrm>
          <a:prstGeom prst="rect">
            <a:avLst/>
          </a:prstGeom>
        </p:spPr>
        <p:txBody>
          <a:bodyPr/>
          <a:lstStyle>
            <a:lvl1pPr marL="0" indent="0">
              <a:buNone/>
              <a:defRPr sz="2000" b="1"/>
            </a:lvl1pPr>
          </a:lstStyle>
          <a:p>
            <a:r>
              <a:rPr lang="en-US" dirty="0"/>
              <a:t>HEADSHOT</a:t>
            </a:r>
          </a:p>
        </p:txBody>
      </p:sp>
      <p:sp>
        <p:nvSpPr>
          <p:cNvPr id="6" name="Rectangle: Rounded Corners 5">
            <a:extLst>
              <a:ext uri="{FF2B5EF4-FFF2-40B4-BE49-F238E27FC236}">
                <a16:creationId xmlns:a16="http://schemas.microsoft.com/office/drawing/2014/main" id="{6CF0D53E-9DA5-5FEB-7384-280A056779CA}"/>
              </a:ext>
            </a:extLst>
          </p:cNvPr>
          <p:cNvSpPr/>
          <p:nvPr userDrawn="1"/>
        </p:nvSpPr>
        <p:spPr>
          <a:xfrm>
            <a:off x="9679189" y="1516389"/>
            <a:ext cx="2420047" cy="665838"/>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9">
            <a:extLst>
              <a:ext uri="{FF2B5EF4-FFF2-40B4-BE49-F238E27FC236}">
                <a16:creationId xmlns:a16="http://schemas.microsoft.com/office/drawing/2014/main" id="{8F7A24E1-E0D7-84D9-9EF8-B7B28A2794FB}"/>
              </a:ext>
            </a:extLst>
          </p:cNvPr>
          <p:cNvSpPr>
            <a:spLocks noGrp="1"/>
          </p:cNvSpPr>
          <p:nvPr>
            <p:ph type="pic" sz="quarter" idx="28" hasCustomPrompt="1"/>
          </p:nvPr>
        </p:nvSpPr>
        <p:spPr>
          <a:xfrm>
            <a:off x="10257687" y="185367"/>
            <a:ext cx="1319804" cy="1250836"/>
          </a:xfrm>
          <a:prstGeom prst="rect">
            <a:avLst/>
          </a:prstGeom>
        </p:spPr>
        <p:txBody>
          <a:bodyPr/>
          <a:lstStyle>
            <a:lvl1pPr marL="0" indent="0">
              <a:buNone/>
              <a:defRPr sz="2000" b="1"/>
            </a:lvl1pPr>
          </a:lstStyle>
          <a:p>
            <a:r>
              <a:rPr lang="en-US" dirty="0"/>
              <a:t>HEADSHOT</a:t>
            </a:r>
          </a:p>
        </p:txBody>
      </p:sp>
      <p:sp>
        <p:nvSpPr>
          <p:cNvPr id="24" name="Picture Placeholder 39">
            <a:extLst>
              <a:ext uri="{FF2B5EF4-FFF2-40B4-BE49-F238E27FC236}">
                <a16:creationId xmlns:a16="http://schemas.microsoft.com/office/drawing/2014/main" id="{9968E7E6-981B-ADE7-EE68-0D127CC0A464}"/>
              </a:ext>
            </a:extLst>
          </p:cNvPr>
          <p:cNvSpPr>
            <a:spLocks noGrp="1"/>
          </p:cNvSpPr>
          <p:nvPr>
            <p:ph type="pic" sz="quarter" idx="31" hasCustomPrompt="1"/>
          </p:nvPr>
        </p:nvSpPr>
        <p:spPr>
          <a:xfrm>
            <a:off x="4961113" y="2312664"/>
            <a:ext cx="1319804" cy="1250836"/>
          </a:xfrm>
          <a:prstGeom prst="rect">
            <a:avLst/>
          </a:prstGeom>
        </p:spPr>
        <p:txBody>
          <a:bodyPr/>
          <a:lstStyle>
            <a:lvl1pPr marL="0" indent="0">
              <a:buNone/>
              <a:defRPr sz="2000" b="1"/>
            </a:lvl1pPr>
          </a:lstStyle>
          <a:p>
            <a:r>
              <a:rPr lang="en-US" dirty="0"/>
              <a:t>HEADSHOT</a:t>
            </a:r>
          </a:p>
        </p:txBody>
      </p:sp>
      <p:sp>
        <p:nvSpPr>
          <p:cNvPr id="26" name="Picture Placeholder 39">
            <a:extLst>
              <a:ext uri="{FF2B5EF4-FFF2-40B4-BE49-F238E27FC236}">
                <a16:creationId xmlns:a16="http://schemas.microsoft.com/office/drawing/2014/main" id="{E3735CA7-347C-DF28-28FF-B9899DF24224}"/>
              </a:ext>
            </a:extLst>
          </p:cNvPr>
          <p:cNvSpPr>
            <a:spLocks noGrp="1"/>
          </p:cNvSpPr>
          <p:nvPr>
            <p:ph type="pic" sz="quarter" idx="32" hasCustomPrompt="1"/>
          </p:nvPr>
        </p:nvSpPr>
        <p:spPr>
          <a:xfrm>
            <a:off x="7595456" y="2293476"/>
            <a:ext cx="1319804" cy="1250836"/>
          </a:xfrm>
          <a:prstGeom prst="rect">
            <a:avLst/>
          </a:prstGeom>
        </p:spPr>
        <p:txBody>
          <a:bodyPr/>
          <a:lstStyle>
            <a:lvl1pPr marL="0" indent="0">
              <a:buNone/>
              <a:defRPr sz="2000" b="1"/>
            </a:lvl1pPr>
          </a:lstStyle>
          <a:p>
            <a:r>
              <a:rPr lang="en-US" dirty="0"/>
              <a:t>HEADSHOT</a:t>
            </a:r>
          </a:p>
        </p:txBody>
      </p:sp>
      <p:sp>
        <p:nvSpPr>
          <p:cNvPr id="34" name="Picture Placeholder 39">
            <a:extLst>
              <a:ext uri="{FF2B5EF4-FFF2-40B4-BE49-F238E27FC236}">
                <a16:creationId xmlns:a16="http://schemas.microsoft.com/office/drawing/2014/main" id="{EFB44AB4-BB44-2754-E207-B201BE206D39}"/>
              </a:ext>
            </a:extLst>
          </p:cNvPr>
          <p:cNvSpPr>
            <a:spLocks noGrp="1"/>
          </p:cNvSpPr>
          <p:nvPr>
            <p:ph type="pic" sz="quarter" idx="36" hasCustomPrompt="1"/>
          </p:nvPr>
        </p:nvSpPr>
        <p:spPr>
          <a:xfrm>
            <a:off x="7627078" y="4406651"/>
            <a:ext cx="1319804" cy="1250836"/>
          </a:xfrm>
          <a:prstGeom prst="rect">
            <a:avLst/>
          </a:prstGeom>
        </p:spPr>
        <p:txBody>
          <a:bodyPr/>
          <a:lstStyle>
            <a:lvl1pPr marL="0" indent="0">
              <a:buNone/>
              <a:defRPr sz="2000" b="1"/>
            </a:lvl1pPr>
          </a:lstStyle>
          <a:p>
            <a:r>
              <a:rPr lang="en-US" dirty="0"/>
              <a:t>HEADSHOT</a:t>
            </a:r>
          </a:p>
        </p:txBody>
      </p:sp>
      <p:sp>
        <p:nvSpPr>
          <p:cNvPr id="37" name="Picture Placeholder 39">
            <a:extLst>
              <a:ext uri="{FF2B5EF4-FFF2-40B4-BE49-F238E27FC236}">
                <a16:creationId xmlns:a16="http://schemas.microsoft.com/office/drawing/2014/main" id="{F107E39B-DE98-5C15-9260-E080C077D670}"/>
              </a:ext>
            </a:extLst>
          </p:cNvPr>
          <p:cNvSpPr>
            <a:spLocks noGrp="1"/>
          </p:cNvSpPr>
          <p:nvPr>
            <p:ph type="pic" sz="quarter" idx="37" hasCustomPrompt="1"/>
          </p:nvPr>
        </p:nvSpPr>
        <p:spPr>
          <a:xfrm>
            <a:off x="10226934" y="4406651"/>
            <a:ext cx="1319804" cy="1250836"/>
          </a:xfrm>
          <a:prstGeom prst="rect">
            <a:avLst/>
          </a:prstGeom>
        </p:spPr>
        <p:txBody>
          <a:bodyPr/>
          <a:lstStyle>
            <a:lvl1pPr marL="0" indent="0">
              <a:buNone/>
              <a:defRPr sz="2000" b="1"/>
            </a:lvl1pPr>
          </a:lstStyle>
          <a:p>
            <a:r>
              <a:rPr lang="en-US" dirty="0"/>
              <a:t>HEADSHOT</a:t>
            </a:r>
          </a:p>
        </p:txBody>
      </p:sp>
      <p:sp>
        <p:nvSpPr>
          <p:cNvPr id="39" name="Picture Placeholder 39">
            <a:extLst>
              <a:ext uri="{FF2B5EF4-FFF2-40B4-BE49-F238E27FC236}">
                <a16:creationId xmlns:a16="http://schemas.microsoft.com/office/drawing/2014/main" id="{F7971F50-1DD4-2C4C-299D-3FDF5CEB49F8}"/>
              </a:ext>
            </a:extLst>
          </p:cNvPr>
          <p:cNvSpPr>
            <a:spLocks noGrp="1"/>
          </p:cNvSpPr>
          <p:nvPr>
            <p:ph type="pic" sz="quarter" idx="38" hasCustomPrompt="1"/>
          </p:nvPr>
        </p:nvSpPr>
        <p:spPr>
          <a:xfrm>
            <a:off x="10226934" y="2288362"/>
            <a:ext cx="1319804" cy="1250836"/>
          </a:xfrm>
          <a:prstGeom prst="rect">
            <a:avLst/>
          </a:prstGeom>
        </p:spPr>
        <p:txBody>
          <a:bodyPr/>
          <a:lstStyle>
            <a:lvl1pPr marL="0" indent="0">
              <a:buNone/>
              <a:defRPr sz="2000" b="1"/>
            </a:lvl1pPr>
          </a:lstStyle>
          <a:p>
            <a:r>
              <a:rPr lang="en-US" dirty="0"/>
              <a:t>HEADSHOT</a:t>
            </a:r>
          </a:p>
        </p:txBody>
      </p:sp>
      <p:sp>
        <p:nvSpPr>
          <p:cNvPr id="46" name="TextBox 45">
            <a:extLst>
              <a:ext uri="{FF2B5EF4-FFF2-40B4-BE49-F238E27FC236}">
                <a16:creationId xmlns:a16="http://schemas.microsoft.com/office/drawing/2014/main" id="{07177729-C3C6-FC7F-2066-EE6990EDA20C}"/>
              </a:ext>
            </a:extLst>
          </p:cNvPr>
          <p:cNvSpPr txBox="1"/>
          <p:nvPr userDrawn="1"/>
        </p:nvSpPr>
        <p:spPr>
          <a:xfrm>
            <a:off x="4483952" y="1812687"/>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Founder &amp; CEO</a:t>
            </a:r>
          </a:p>
        </p:txBody>
      </p:sp>
      <p:sp>
        <p:nvSpPr>
          <p:cNvPr id="47" name="TextBox 46">
            <a:extLst>
              <a:ext uri="{FF2B5EF4-FFF2-40B4-BE49-F238E27FC236}">
                <a16:creationId xmlns:a16="http://schemas.microsoft.com/office/drawing/2014/main" id="{8D5C5572-8CFD-BD4F-7D18-BF4363C49DEE}"/>
              </a:ext>
            </a:extLst>
          </p:cNvPr>
          <p:cNvSpPr txBox="1"/>
          <p:nvPr userDrawn="1"/>
        </p:nvSpPr>
        <p:spPr>
          <a:xfrm>
            <a:off x="7095514" y="1815491"/>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Chief Medical Officer</a:t>
            </a:r>
          </a:p>
        </p:txBody>
      </p:sp>
      <p:sp>
        <p:nvSpPr>
          <p:cNvPr id="50" name="Text Placeholder 45">
            <a:extLst>
              <a:ext uri="{FF2B5EF4-FFF2-40B4-BE49-F238E27FC236}">
                <a16:creationId xmlns:a16="http://schemas.microsoft.com/office/drawing/2014/main" id="{6F641CBF-742A-DFD3-49EB-1D8070D6CD1D}"/>
              </a:ext>
            </a:extLst>
          </p:cNvPr>
          <p:cNvSpPr>
            <a:spLocks noGrp="1"/>
          </p:cNvSpPr>
          <p:nvPr>
            <p:ph type="body" sz="quarter" idx="43" hasCustomPrompt="1"/>
          </p:nvPr>
        </p:nvSpPr>
        <p:spPr>
          <a:xfrm>
            <a:off x="7152315" y="1584919"/>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Michael Muchnicki</a:t>
            </a:r>
          </a:p>
        </p:txBody>
      </p:sp>
      <p:sp>
        <p:nvSpPr>
          <p:cNvPr id="51" name="Text Placeholder 45">
            <a:extLst>
              <a:ext uri="{FF2B5EF4-FFF2-40B4-BE49-F238E27FC236}">
                <a16:creationId xmlns:a16="http://schemas.microsoft.com/office/drawing/2014/main" id="{083BB9CC-1156-8B95-B33C-8257EE89A304}"/>
              </a:ext>
            </a:extLst>
          </p:cNvPr>
          <p:cNvSpPr>
            <a:spLocks noGrp="1"/>
          </p:cNvSpPr>
          <p:nvPr>
            <p:ph type="body" sz="quarter" idx="44" hasCustomPrompt="1"/>
          </p:nvPr>
        </p:nvSpPr>
        <p:spPr>
          <a:xfrm>
            <a:off x="9712104" y="1572806"/>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John Price</a:t>
            </a:r>
          </a:p>
        </p:txBody>
      </p:sp>
      <p:sp>
        <p:nvSpPr>
          <p:cNvPr id="57" name="TextBox 56">
            <a:extLst>
              <a:ext uri="{FF2B5EF4-FFF2-40B4-BE49-F238E27FC236}">
                <a16:creationId xmlns:a16="http://schemas.microsoft.com/office/drawing/2014/main" id="{70A30B96-5E6E-2EA4-8535-10EBEBA74269}"/>
              </a:ext>
            </a:extLst>
          </p:cNvPr>
          <p:cNvSpPr txBox="1"/>
          <p:nvPr userDrawn="1"/>
        </p:nvSpPr>
        <p:spPr>
          <a:xfrm>
            <a:off x="9692731" y="1809377"/>
            <a:ext cx="2476800"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Chief Operations Officer</a:t>
            </a:r>
          </a:p>
        </p:txBody>
      </p:sp>
      <p:sp>
        <p:nvSpPr>
          <p:cNvPr id="61" name="Rectangle: Rounded Corners 60">
            <a:extLst>
              <a:ext uri="{FF2B5EF4-FFF2-40B4-BE49-F238E27FC236}">
                <a16:creationId xmlns:a16="http://schemas.microsoft.com/office/drawing/2014/main" id="{49AD1F76-E33C-076B-1C96-458101DD3DEB}"/>
              </a:ext>
            </a:extLst>
          </p:cNvPr>
          <p:cNvSpPr/>
          <p:nvPr userDrawn="1"/>
        </p:nvSpPr>
        <p:spPr>
          <a:xfrm>
            <a:off x="4438819" y="3627860"/>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45">
            <a:extLst>
              <a:ext uri="{FF2B5EF4-FFF2-40B4-BE49-F238E27FC236}">
                <a16:creationId xmlns:a16="http://schemas.microsoft.com/office/drawing/2014/main" id="{8AA980B1-AA4D-8E41-7220-DCCD5E67429A}"/>
              </a:ext>
            </a:extLst>
          </p:cNvPr>
          <p:cNvSpPr>
            <a:spLocks noGrp="1"/>
          </p:cNvSpPr>
          <p:nvPr>
            <p:ph type="body" sz="quarter" idx="45" hasCustomPrompt="1"/>
          </p:nvPr>
        </p:nvSpPr>
        <p:spPr>
          <a:xfrm>
            <a:off x="4547150" y="3651764"/>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Robert London</a:t>
            </a:r>
          </a:p>
        </p:txBody>
      </p:sp>
      <p:sp>
        <p:nvSpPr>
          <p:cNvPr id="63" name="TextBox 62">
            <a:extLst>
              <a:ext uri="{FF2B5EF4-FFF2-40B4-BE49-F238E27FC236}">
                <a16:creationId xmlns:a16="http://schemas.microsoft.com/office/drawing/2014/main" id="{7E004A3F-AD97-E100-3308-6E9D3A754813}"/>
              </a:ext>
            </a:extLst>
          </p:cNvPr>
          <p:cNvSpPr txBox="1"/>
          <p:nvPr userDrawn="1"/>
        </p:nvSpPr>
        <p:spPr>
          <a:xfrm>
            <a:off x="1842390" y="3854506"/>
            <a:ext cx="2375463"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Vice President of Pharmacy</a:t>
            </a:r>
          </a:p>
        </p:txBody>
      </p:sp>
      <p:sp>
        <p:nvSpPr>
          <p:cNvPr id="64" name="Rectangle: Rounded Corners 63">
            <a:extLst>
              <a:ext uri="{FF2B5EF4-FFF2-40B4-BE49-F238E27FC236}">
                <a16:creationId xmlns:a16="http://schemas.microsoft.com/office/drawing/2014/main" id="{B6B849CE-A900-5C40-4109-4F9E8B72102D}"/>
              </a:ext>
            </a:extLst>
          </p:cNvPr>
          <p:cNvSpPr/>
          <p:nvPr userDrawn="1"/>
        </p:nvSpPr>
        <p:spPr>
          <a:xfrm>
            <a:off x="7152315" y="3603956"/>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45">
            <a:extLst>
              <a:ext uri="{FF2B5EF4-FFF2-40B4-BE49-F238E27FC236}">
                <a16:creationId xmlns:a16="http://schemas.microsoft.com/office/drawing/2014/main" id="{6DE7C6DE-504D-CA4D-8DEE-B85C01EA7136}"/>
              </a:ext>
            </a:extLst>
          </p:cNvPr>
          <p:cNvSpPr>
            <a:spLocks noGrp="1"/>
          </p:cNvSpPr>
          <p:nvPr>
            <p:ph type="body" sz="quarter" idx="46" hasCustomPrompt="1"/>
          </p:nvPr>
        </p:nvSpPr>
        <p:spPr>
          <a:xfrm>
            <a:off x="7260646" y="3627860"/>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Tom Lawless</a:t>
            </a:r>
          </a:p>
        </p:txBody>
      </p:sp>
      <p:sp>
        <p:nvSpPr>
          <p:cNvPr id="66" name="TextBox 65">
            <a:extLst>
              <a:ext uri="{FF2B5EF4-FFF2-40B4-BE49-F238E27FC236}">
                <a16:creationId xmlns:a16="http://schemas.microsoft.com/office/drawing/2014/main" id="{3EB963CF-60FA-D285-AD34-A821DA621B71}"/>
              </a:ext>
            </a:extLst>
          </p:cNvPr>
          <p:cNvSpPr txBox="1"/>
          <p:nvPr userDrawn="1"/>
        </p:nvSpPr>
        <p:spPr>
          <a:xfrm>
            <a:off x="4486133" y="3862485"/>
            <a:ext cx="2432857"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Chief Finance Officer</a:t>
            </a:r>
          </a:p>
        </p:txBody>
      </p:sp>
      <p:sp>
        <p:nvSpPr>
          <p:cNvPr id="67" name="Rectangle: Rounded Corners 66">
            <a:extLst>
              <a:ext uri="{FF2B5EF4-FFF2-40B4-BE49-F238E27FC236}">
                <a16:creationId xmlns:a16="http://schemas.microsoft.com/office/drawing/2014/main" id="{B5C60E4D-DCDA-0849-1F3E-7B5C27643618}"/>
              </a:ext>
            </a:extLst>
          </p:cNvPr>
          <p:cNvSpPr/>
          <p:nvPr userDrawn="1"/>
        </p:nvSpPr>
        <p:spPr>
          <a:xfrm>
            <a:off x="4416843" y="5759758"/>
            <a:ext cx="244257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 Placeholder 45">
            <a:extLst>
              <a:ext uri="{FF2B5EF4-FFF2-40B4-BE49-F238E27FC236}">
                <a16:creationId xmlns:a16="http://schemas.microsoft.com/office/drawing/2014/main" id="{BEA653C6-DC79-E7F7-DC02-D8A0F4655FC9}"/>
              </a:ext>
            </a:extLst>
          </p:cNvPr>
          <p:cNvSpPr>
            <a:spLocks noGrp="1"/>
          </p:cNvSpPr>
          <p:nvPr>
            <p:ph type="body" sz="quarter" idx="47" hasCustomPrompt="1"/>
          </p:nvPr>
        </p:nvSpPr>
        <p:spPr>
          <a:xfrm>
            <a:off x="4488852" y="583935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Cheyenne Ross</a:t>
            </a:r>
          </a:p>
        </p:txBody>
      </p:sp>
      <p:sp>
        <p:nvSpPr>
          <p:cNvPr id="69" name="TextBox 68">
            <a:extLst>
              <a:ext uri="{FF2B5EF4-FFF2-40B4-BE49-F238E27FC236}">
                <a16:creationId xmlns:a16="http://schemas.microsoft.com/office/drawing/2014/main" id="{A1648EE9-1809-1952-7A2B-283A95D32D92}"/>
              </a:ext>
            </a:extLst>
          </p:cNvPr>
          <p:cNvSpPr txBox="1"/>
          <p:nvPr userDrawn="1"/>
        </p:nvSpPr>
        <p:spPr>
          <a:xfrm>
            <a:off x="7237596" y="3839402"/>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Chief Compliance Officer </a:t>
            </a:r>
          </a:p>
        </p:txBody>
      </p:sp>
      <p:sp>
        <p:nvSpPr>
          <p:cNvPr id="70" name="Rectangle: Rounded Corners 69">
            <a:extLst>
              <a:ext uri="{FF2B5EF4-FFF2-40B4-BE49-F238E27FC236}">
                <a16:creationId xmlns:a16="http://schemas.microsoft.com/office/drawing/2014/main" id="{C48D7049-4F6E-7AD3-71E0-1379F51B721B}"/>
              </a:ext>
            </a:extLst>
          </p:cNvPr>
          <p:cNvSpPr/>
          <p:nvPr userDrawn="1"/>
        </p:nvSpPr>
        <p:spPr>
          <a:xfrm>
            <a:off x="6988194" y="5756340"/>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45">
            <a:extLst>
              <a:ext uri="{FF2B5EF4-FFF2-40B4-BE49-F238E27FC236}">
                <a16:creationId xmlns:a16="http://schemas.microsoft.com/office/drawing/2014/main" id="{338B3D3B-18A6-D16F-174F-B4551520641E}"/>
              </a:ext>
            </a:extLst>
          </p:cNvPr>
          <p:cNvSpPr>
            <a:spLocks noGrp="1"/>
          </p:cNvSpPr>
          <p:nvPr>
            <p:ph type="body" sz="quarter" idx="48" hasCustomPrompt="1"/>
          </p:nvPr>
        </p:nvSpPr>
        <p:spPr>
          <a:xfrm>
            <a:off x="7144054" y="5800532"/>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Brittany Cardinal</a:t>
            </a:r>
          </a:p>
        </p:txBody>
      </p:sp>
      <p:sp>
        <p:nvSpPr>
          <p:cNvPr id="72" name="TextBox 71">
            <a:extLst>
              <a:ext uri="{FF2B5EF4-FFF2-40B4-BE49-F238E27FC236}">
                <a16:creationId xmlns:a16="http://schemas.microsoft.com/office/drawing/2014/main" id="{06857306-32A8-88F3-6425-B8F83F773CDC}"/>
              </a:ext>
            </a:extLst>
          </p:cNvPr>
          <p:cNvSpPr txBox="1"/>
          <p:nvPr userDrawn="1"/>
        </p:nvSpPr>
        <p:spPr>
          <a:xfrm>
            <a:off x="6882771" y="5982934"/>
            <a:ext cx="2742618" cy="461665"/>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Senior Director of Marketing and Communications</a:t>
            </a:r>
          </a:p>
        </p:txBody>
      </p:sp>
      <p:sp>
        <p:nvSpPr>
          <p:cNvPr id="73" name="Rectangle: Rounded Corners 72">
            <a:extLst>
              <a:ext uri="{FF2B5EF4-FFF2-40B4-BE49-F238E27FC236}">
                <a16:creationId xmlns:a16="http://schemas.microsoft.com/office/drawing/2014/main" id="{60176B58-7B4F-7E66-2C9F-7508D449329D}"/>
              </a:ext>
            </a:extLst>
          </p:cNvPr>
          <p:cNvSpPr/>
          <p:nvPr userDrawn="1"/>
        </p:nvSpPr>
        <p:spPr>
          <a:xfrm>
            <a:off x="9648745" y="5759758"/>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45">
            <a:extLst>
              <a:ext uri="{FF2B5EF4-FFF2-40B4-BE49-F238E27FC236}">
                <a16:creationId xmlns:a16="http://schemas.microsoft.com/office/drawing/2014/main" id="{4521F129-5722-4099-21E7-D28E7DBF9C4C}"/>
              </a:ext>
            </a:extLst>
          </p:cNvPr>
          <p:cNvSpPr>
            <a:spLocks noGrp="1"/>
          </p:cNvSpPr>
          <p:nvPr>
            <p:ph type="body" sz="quarter" idx="49" hasCustomPrompt="1"/>
          </p:nvPr>
        </p:nvSpPr>
        <p:spPr>
          <a:xfrm>
            <a:off x="9757076" y="5783662"/>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Nicole Brown</a:t>
            </a:r>
          </a:p>
        </p:txBody>
      </p:sp>
      <p:sp>
        <p:nvSpPr>
          <p:cNvPr id="75" name="TextBox 74">
            <a:extLst>
              <a:ext uri="{FF2B5EF4-FFF2-40B4-BE49-F238E27FC236}">
                <a16:creationId xmlns:a16="http://schemas.microsoft.com/office/drawing/2014/main" id="{ECD7A8EA-B314-DCB9-3BAA-516845AA15D4}"/>
              </a:ext>
            </a:extLst>
          </p:cNvPr>
          <p:cNvSpPr txBox="1"/>
          <p:nvPr userDrawn="1"/>
        </p:nvSpPr>
        <p:spPr>
          <a:xfrm>
            <a:off x="9757076" y="6062956"/>
            <a:ext cx="2375463"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Director of Sales (AZ)</a:t>
            </a:r>
          </a:p>
        </p:txBody>
      </p:sp>
      <p:sp>
        <p:nvSpPr>
          <p:cNvPr id="76" name="Rectangle: Rounded Corners 75">
            <a:extLst>
              <a:ext uri="{FF2B5EF4-FFF2-40B4-BE49-F238E27FC236}">
                <a16:creationId xmlns:a16="http://schemas.microsoft.com/office/drawing/2014/main" id="{C81F0AC9-C467-74DF-0BEF-3A80CD3AF0F5}"/>
              </a:ext>
            </a:extLst>
          </p:cNvPr>
          <p:cNvSpPr/>
          <p:nvPr userDrawn="1"/>
        </p:nvSpPr>
        <p:spPr>
          <a:xfrm>
            <a:off x="9692731" y="3610009"/>
            <a:ext cx="240929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Placeholder 45">
            <a:extLst>
              <a:ext uri="{FF2B5EF4-FFF2-40B4-BE49-F238E27FC236}">
                <a16:creationId xmlns:a16="http://schemas.microsoft.com/office/drawing/2014/main" id="{E5631B2F-6A86-46D9-DE65-9811C96867EF}"/>
              </a:ext>
            </a:extLst>
          </p:cNvPr>
          <p:cNvSpPr>
            <a:spLocks noGrp="1"/>
          </p:cNvSpPr>
          <p:nvPr>
            <p:ph type="body" sz="quarter" idx="50" hasCustomPrompt="1"/>
          </p:nvPr>
        </p:nvSpPr>
        <p:spPr>
          <a:xfrm>
            <a:off x="9787481" y="3645331"/>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Anthony Weinberg</a:t>
            </a:r>
          </a:p>
        </p:txBody>
      </p:sp>
      <p:sp>
        <p:nvSpPr>
          <p:cNvPr id="78" name="TextBox 77">
            <a:extLst>
              <a:ext uri="{FF2B5EF4-FFF2-40B4-BE49-F238E27FC236}">
                <a16:creationId xmlns:a16="http://schemas.microsoft.com/office/drawing/2014/main" id="{AEC6F30F-2B65-7829-4091-79E9E0E9C6F6}"/>
              </a:ext>
            </a:extLst>
          </p:cNvPr>
          <p:cNvSpPr txBox="1"/>
          <p:nvPr userDrawn="1"/>
        </p:nvSpPr>
        <p:spPr>
          <a:xfrm>
            <a:off x="9778013" y="3836603"/>
            <a:ext cx="2375463" cy="461665"/>
          </a:xfrm>
          <a:prstGeom prst="rect">
            <a:avLst/>
          </a:prstGeom>
          <a:noFill/>
        </p:spPr>
        <p:txBody>
          <a:bodyPr wrap="square">
            <a:spAutoFit/>
          </a:bodyPr>
          <a:lstStyle/>
          <a:p>
            <a:pPr marL="0" lvl="0" algn="ctr" defTabSz="914400" rtl="0" eaLnBrk="1" latinLnBrk="0" hangingPunct="1"/>
            <a:r>
              <a:rPr lang="en-US" sz="1200" kern="1200" dirty="0">
                <a:solidFill>
                  <a:schemeClr val="tx1"/>
                </a:solidFill>
                <a:latin typeface="Poppins" panose="00000500000000000000" pitchFamily="2" charset="0"/>
                <a:ea typeface="+mn-ea"/>
                <a:cs typeface="Poppins" panose="00000500000000000000" pitchFamily="2" charset="0"/>
              </a:rPr>
              <a:t>Vice President of Sales Strategy</a:t>
            </a:r>
          </a:p>
        </p:txBody>
      </p:sp>
      <p:sp>
        <p:nvSpPr>
          <p:cNvPr id="79" name="Picture Placeholder 39">
            <a:extLst>
              <a:ext uri="{FF2B5EF4-FFF2-40B4-BE49-F238E27FC236}">
                <a16:creationId xmlns:a16="http://schemas.microsoft.com/office/drawing/2014/main" id="{8CB71D0F-3C19-FEB2-E6C2-9374C0073B8E}"/>
              </a:ext>
            </a:extLst>
          </p:cNvPr>
          <p:cNvSpPr>
            <a:spLocks noGrp="1"/>
          </p:cNvSpPr>
          <p:nvPr>
            <p:ph type="pic" sz="quarter" idx="51" hasCustomPrompt="1"/>
          </p:nvPr>
        </p:nvSpPr>
        <p:spPr>
          <a:xfrm>
            <a:off x="5051930" y="189995"/>
            <a:ext cx="1319804" cy="1250836"/>
          </a:xfrm>
          <a:prstGeom prst="rect">
            <a:avLst/>
          </a:prstGeom>
        </p:spPr>
        <p:txBody>
          <a:bodyPr/>
          <a:lstStyle>
            <a:lvl1pPr marL="0" indent="0">
              <a:buNone/>
              <a:defRPr sz="2000" b="1"/>
            </a:lvl1pPr>
          </a:lstStyle>
          <a:p>
            <a:r>
              <a:rPr lang="en-US" dirty="0"/>
              <a:t>HEADSHOT</a:t>
            </a:r>
          </a:p>
        </p:txBody>
      </p:sp>
      <p:sp>
        <p:nvSpPr>
          <p:cNvPr id="2" name="Picture Placeholder 39">
            <a:extLst>
              <a:ext uri="{FF2B5EF4-FFF2-40B4-BE49-F238E27FC236}">
                <a16:creationId xmlns:a16="http://schemas.microsoft.com/office/drawing/2014/main" id="{09981B9A-876D-BC20-4667-794667141386}"/>
              </a:ext>
            </a:extLst>
          </p:cNvPr>
          <p:cNvSpPr>
            <a:spLocks noGrp="1"/>
          </p:cNvSpPr>
          <p:nvPr>
            <p:ph type="pic" sz="quarter" idx="52" hasCustomPrompt="1"/>
          </p:nvPr>
        </p:nvSpPr>
        <p:spPr>
          <a:xfrm>
            <a:off x="2265635" y="4431595"/>
            <a:ext cx="1319804" cy="1250836"/>
          </a:xfrm>
          <a:prstGeom prst="rect">
            <a:avLst/>
          </a:prstGeom>
        </p:spPr>
        <p:txBody>
          <a:bodyPr/>
          <a:lstStyle>
            <a:lvl1pPr marL="0" indent="0">
              <a:buNone/>
              <a:defRPr sz="2000" b="1"/>
            </a:lvl1pPr>
          </a:lstStyle>
          <a:p>
            <a:r>
              <a:rPr lang="en-US" dirty="0"/>
              <a:t>HEADSHOT</a:t>
            </a:r>
          </a:p>
        </p:txBody>
      </p:sp>
      <p:sp>
        <p:nvSpPr>
          <p:cNvPr id="3" name="Rectangle: Rounded Corners 2">
            <a:extLst>
              <a:ext uri="{FF2B5EF4-FFF2-40B4-BE49-F238E27FC236}">
                <a16:creationId xmlns:a16="http://schemas.microsoft.com/office/drawing/2014/main" id="{6B19C04C-A96C-3177-060E-D3AECB17A84A}"/>
              </a:ext>
            </a:extLst>
          </p:cNvPr>
          <p:cNvSpPr/>
          <p:nvPr userDrawn="1"/>
        </p:nvSpPr>
        <p:spPr>
          <a:xfrm>
            <a:off x="1680144" y="5759872"/>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45">
            <a:extLst>
              <a:ext uri="{FF2B5EF4-FFF2-40B4-BE49-F238E27FC236}">
                <a16:creationId xmlns:a16="http://schemas.microsoft.com/office/drawing/2014/main" id="{18A73AA6-DE09-5B26-7F37-D81A08438D3F}"/>
              </a:ext>
            </a:extLst>
          </p:cNvPr>
          <p:cNvSpPr>
            <a:spLocks noGrp="1"/>
          </p:cNvSpPr>
          <p:nvPr>
            <p:ph type="body" sz="quarter" idx="53" hasCustomPrompt="1"/>
          </p:nvPr>
        </p:nvSpPr>
        <p:spPr>
          <a:xfrm>
            <a:off x="1788476" y="578377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Benita Abraham</a:t>
            </a:r>
          </a:p>
        </p:txBody>
      </p:sp>
      <p:sp>
        <p:nvSpPr>
          <p:cNvPr id="22" name="TextBox 21">
            <a:extLst>
              <a:ext uri="{FF2B5EF4-FFF2-40B4-BE49-F238E27FC236}">
                <a16:creationId xmlns:a16="http://schemas.microsoft.com/office/drawing/2014/main" id="{8A70AD1E-B593-440E-63EB-CD22D7A74D78}"/>
              </a:ext>
            </a:extLst>
          </p:cNvPr>
          <p:cNvSpPr txBox="1"/>
          <p:nvPr userDrawn="1"/>
        </p:nvSpPr>
        <p:spPr>
          <a:xfrm>
            <a:off x="1574721" y="5986466"/>
            <a:ext cx="2742618"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Director of Sales (MA)</a:t>
            </a:r>
          </a:p>
        </p:txBody>
      </p:sp>
      <p:sp>
        <p:nvSpPr>
          <p:cNvPr id="25" name="Picture Placeholder 39">
            <a:extLst>
              <a:ext uri="{FF2B5EF4-FFF2-40B4-BE49-F238E27FC236}">
                <a16:creationId xmlns:a16="http://schemas.microsoft.com/office/drawing/2014/main" id="{1FD13920-6D3B-6D41-1317-EB0B1EAFE813}"/>
              </a:ext>
            </a:extLst>
          </p:cNvPr>
          <p:cNvSpPr>
            <a:spLocks noGrp="1"/>
          </p:cNvSpPr>
          <p:nvPr>
            <p:ph type="pic" sz="quarter" idx="54" hasCustomPrompt="1"/>
          </p:nvPr>
        </p:nvSpPr>
        <p:spPr>
          <a:xfrm>
            <a:off x="2429764" y="2288362"/>
            <a:ext cx="1319804" cy="1250836"/>
          </a:xfrm>
          <a:prstGeom prst="rect">
            <a:avLst/>
          </a:prstGeom>
        </p:spPr>
        <p:txBody>
          <a:bodyPr/>
          <a:lstStyle>
            <a:lvl1pPr marL="0" indent="0">
              <a:buNone/>
              <a:defRPr sz="2000" b="1"/>
            </a:lvl1pPr>
          </a:lstStyle>
          <a:p>
            <a:r>
              <a:rPr lang="en-US" dirty="0"/>
              <a:t>HEADSHOT</a:t>
            </a:r>
          </a:p>
        </p:txBody>
      </p:sp>
      <p:sp>
        <p:nvSpPr>
          <p:cNvPr id="27" name="TextBox 26">
            <a:extLst>
              <a:ext uri="{FF2B5EF4-FFF2-40B4-BE49-F238E27FC236}">
                <a16:creationId xmlns:a16="http://schemas.microsoft.com/office/drawing/2014/main" id="{43D9C906-660A-49E0-0AFB-9FBC882E0968}"/>
              </a:ext>
            </a:extLst>
          </p:cNvPr>
          <p:cNvSpPr txBox="1"/>
          <p:nvPr userDrawn="1"/>
        </p:nvSpPr>
        <p:spPr>
          <a:xfrm>
            <a:off x="4483952" y="6050852"/>
            <a:ext cx="2375463" cy="276999"/>
          </a:xfrm>
          <a:prstGeom prst="rect">
            <a:avLst/>
          </a:prstGeom>
          <a:noFill/>
        </p:spPr>
        <p:txBody>
          <a:bodyPr wrap="square">
            <a:spAutoFit/>
          </a:bodyPr>
          <a:lstStyle/>
          <a:p>
            <a:pPr lvl="0" algn="ctr"/>
            <a:r>
              <a:rPr lang="en-US" sz="1200" kern="1200" dirty="0">
                <a:solidFill>
                  <a:schemeClr val="tx1"/>
                </a:solidFill>
                <a:latin typeface="Poppins" panose="00000500000000000000" pitchFamily="2" charset="0"/>
                <a:ea typeface="+mn-ea"/>
                <a:cs typeface="Poppins" panose="00000500000000000000" pitchFamily="2" charset="0"/>
              </a:rPr>
              <a:t>Director of Product</a:t>
            </a:r>
          </a:p>
        </p:txBody>
      </p:sp>
      <p:sp>
        <p:nvSpPr>
          <p:cNvPr id="29" name="Picture Placeholder 39">
            <a:extLst>
              <a:ext uri="{FF2B5EF4-FFF2-40B4-BE49-F238E27FC236}">
                <a16:creationId xmlns:a16="http://schemas.microsoft.com/office/drawing/2014/main" id="{50B72FCE-A1C8-B4A6-3DE8-3ECBAC073397}"/>
              </a:ext>
            </a:extLst>
          </p:cNvPr>
          <p:cNvSpPr>
            <a:spLocks noGrp="1"/>
          </p:cNvSpPr>
          <p:nvPr>
            <p:ph type="pic" sz="quarter" idx="55" hasCustomPrompt="1"/>
          </p:nvPr>
        </p:nvSpPr>
        <p:spPr>
          <a:xfrm>
            <a:off x="4965380" y="4430059"/>
            <a:ext cx="1319804" cy="1250836"/>
          </a:xfrm>
          <a:prstGeom prst="rect">
            <a:avLst/>
          </a:prstGeom>
        </p:spPr>
        <p:txBody>
          <a:bodyPr/>
          <a:lstStyle>
            <a:lvl1pPr marL="0" indent="0">
              <a:buNone/>
              <a:defRPr sz="2000" b="1"/>
            </a:lvl1pPr>
          </a:lstStyle>
          <a:p>
            <a:r>
              <a:rPr lang="en-US" dirty="0"/>
              <a:t>HEADSHOT</a:t>
            </a:r>
          </a:p>
        </p:txBody>
      </p:sp>
      <p:sp>
        <p:nvSpPr>
          <p:cNvPr id="28" name="TextBox 27">
            <a:extLst>
              <a:ext uri="{FF2B5EF4-FFF2-40B4-BE49-F238E27FC236}">
                <a16:creationId xmlns:a16="http://schemas.microsoft.com/office/drawing/2014/main" id="{37F175D0-30A0-6074-E5FF-035F8567BC77}"/>
              </a:ext>
            </a:extLst>
          </p:cNvPr>
          <p:cNvSpPr txBox="1"/>
          <p:nvPr userDrawn="1"/>
        </p:nvSpPr>
        <p:spPr>
          <a:xfrm>
            <a:off x="3041650" y="6581001"/>
            <a:ext cx="6108700" cy="261610"/>
          </a:xfrm>
          <a:prstGeom prst="rect">
            <a:avLst/>
          </a:prstGeom>
          <a:noFill/>
        </p:spPr>
        <p:txBody>
          <a:bodyPr wrap="square">
            <a:spAutoFit/>
          </a:bodyPr>
          <a:lstStyle/>
          <a:p>
            <a:pPr algn="ctr"/>
            <a:r>
              <a:rPr lang="en-US" sz="1100" b="1" dirty="0">
                <a:effectLst/>
                <a:latin typeface="Aptos" panose="020B0004020202020204" pitchFamily="34" charset="0"/>
                <a:ea typeface="Times New Roman" panose="02020603050405020304" pitchFamily="18" charset="0"/>
                <a:cs typeface="Aptos" panose="020B0004020202020204" pitchFamily="34" charset="0"/>
              </a:rPr>
              <a:t>Information contained is confidential, all information is subject to change.</a:t>
            </a:r>
            <a:endParaRPr lang="en-US" sz="1100" b="1" dirty="0"/>
          </a:p>
        </p:txBody>
      </p:sp>
    </p:spTree>
    <p:extLst>
      <p:ext uri="{BB962C8B-B14F-4D97-AF65-F5344CB8AC3E}">
        <p14:creationId xmlns:p14="http://schemas.microsoft.com/office/powerpoint/2010/main" val="208158132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eet Speaker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9D2C94-F181-DBC5-E17D-5012E2948BAD}"/>
              </a:ext>
            </a:extLst>
          </p:cNvPr>
          <p:cNvSpPr txBox="1"/>
          <p:nvPr userDrawn="1"/>
        </p:nvSpPr>
        <p:spPr>
          <a:xfrm>
            <a:off x="539568" y="2236663"/>
            <a:ext cx="3984932" cy="1754326"/>
          </a:xfrm>
          <a:prstGeom prst="rect">
            <a:avLst/>
          </a:prstGeom>
          <a:noFill/>
        </p:spPr>
        <p:txBody>
          <a:bodyPr wrap="square" rtlCol="0">
            <a:spAutoFit/>
          </a:bodyPr>
          <a:lstStyle>
            <a:defPPr>
              <a:defRPr lang="en-US"/>
            </a:defPPr>
            <a:lvl1pPr algn="ctr">
              <a:defRPr sz="7200" b="1" spc="-300">
                <a:solidFill>
                  <a:srgbClr val="32394E"/>
                </a:solidFill>
                <a:latin typeface="+mj-lt"/>
              </a:defRPr>
            </a:lvl1pPr>
          </a:lstStyle>
          <a:p>
            <a:pPr algn="l"/>
            <a:r>
              <a:rPr lang="en-US" sz="3600" b="1" spc="0" dirty="0">
                <a:solidFill>
                  <a:srgbClr val="00AEDB"/>
                </a:solidFill>
                <a:latin typeface="Montserrat SemiBold" panose="00000700000000000000" pitchFamily="2" charset="0"/>
                <a:cs typeface="Poppins" panose="00000500000000000000" pitchFamily="2" charset="0"/>
              </a:rPr>
              <a:t>SUPPORTED BY INDUSTRY EXPERTS</a:t>
            </a:r>
          </a:p>
        </p:txBody>
      </p:sp>
      <p:grpSp>
        <p:nvGrpSpPr>
          <p:cNvPr id="8" name="Group 7">
            <a:extLst>
              <a:ext uri="{FF2B5EF4-FFF2-40B4-BE49-F238E27FC236}">
                <a16:creationId xmlns:a16="http://schemas.microsoft.com/office/drawing/2014/main" id="{B0D17FFA-ACED-D1E3-7C17-13295C6EB886}"/>
              </a:ext>
            </a:extLst>
          </p:cNvPr>
          <p:cNvGrpSpPr/>
          <p:nvPr userDrawn="1"/>
        </p:nvGrpSpPr>
        <p:grpSpPr>
          <a:xfrm flipH="1">
            <a:off x="98716" y="86915"/>
            <a:ext cx="1544424" cy="1773589"/>
            <a:chOff x="4957058" y="1983282"/>
            <a:chExt cx="940680" cy="1080260"/>
          </a:xfrm>
        </p:grpSpPr>
        <p:sp>
          <p:nvSpPr>
            <p:cNvPr id="9" name="Oval 67">
              <a:extLst>
                <a:ext uri="{FF2B5EF4-FFF2-40B4-BE49-F238E27FC236}">
                  <a16:creationId xmlns:a16="http://schemas.microsoft.com/office/drawing/2014/main" id="{F212673E-F8CC-8E8A-2513-6ADC5E7A1BF6}"/>
                </a:ext>
              </a:extLst>
            </p:cNvPr>
            <p:cNvSpPr>
              <a:spLocks noChangeArrowheads="1"/>
            </p:cNvSpPr>
            <p:nvPr/>
          </p:nvSpPr>
          <p:spPr bwMode="auto">
            <a:xfrm rot="5400000">
              <a:off x="5550631" y="2872800"/>
              <a:ext cx="78592" cy="78592"/>
            </a:xfrm>
            <a:prstGeom prst="plus">
              <a:avLst>
                <a:gd name="adj" fmla="val 3081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Oval 68">
              <a:extLst>
                <a:ext uri="{FF2B5EF4-FFF2-40B4-BE49-F238E27FC236}">
                  <a16:creationId xmlns:a16="http://schemas.microsoft.com/office/drawing/2014/main" id="{BA99FA15-A5F1-89CD-D220-A9DB694EC72F}"/>
                </a:ext>
              </a:extLst>
            </p:cNvPr>
            <p:cNvSpPr>
              <a:spLocks noChangeArrowheads="1"/>
            </p:cNvSpPr>
            <p:nvPr/>
          </p:nvSpPr>
          <p:spPr bwMode="auto">
            <a:xfrm rot="5400000">
              <a:off x="5236344" y="2870526"/>
              <a:ext cx="78592" cy="83143"/>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Oval 73">
              <a:extLst>
                <a:ext uri="{FF2B5EF4-FFF2-40B4-BE49-F238E27FC236}">
                  <a16:creationId xmlns:a16="http://schemas.microsoft.com/office/drawing/2014/main" id="{562C1603-39AA-A3C5-F336-2F3917437AF3}"/>
                </a:ext>
              </a:extLst>
            </p:cNvPr>
            <p:cNvSpPr>
              <a:spLocks noChangeArrowheads="1"/>
            </p:cNvSpPr>
            <p:nvPr/>
          </p:nvSpPr>
          <p:spPr bwMode="auto">
            <a:xfrm rot="5400000">
              <a:off x="5544024" y="2573821"/>
              <a:ext cx="75021" cy="79968"/>
            </a:xfrm>
            <a:prstGeom prst="plus">
              <a:avLst>
                <a:gd name="adj" fmla="val 37799"/>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Oval 74">
              <a:extLst>
                <a:ext uri="{FF2B5EF4-FFF2-40B4-BE49-F238E27FC236}">
                  <a16:creationId xmlns:a16="http://schemas.microsoft.com/office/drawing/2014/main" id="{96DFFBC3-4274-15F4-C502-CB8B183AA988}"/>
                </a:ext>
              </a:extLst>
            </p:cNvPr>
            <p:cNvSpPr>
              <a:spLocks noChangeArrowheads="1"/>
            </p:cNvSpPr>
            <p:nvPr/>
          </p:nvSpPr>
          <p:spPr bwMode="auto">
            <a:xfrm rot="5400000">
              <a:off x="5251779" y="2574509"/>
              <a:ext cx="75021" cy="78592"/>
            </a:xfrm>
            <a:prstGeom prst="plus">
              <a:avLst>
                <a:gd name="adj" fmla="val 37189"/>
              </a:avLst>
            </a:prstGeom>
            <a:solidFill>
              <a:srgbClr val="78BE2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Oval 75">
              <a:extLst>
                <a:ext uri="{FF2B5EF4-FFF2-40B4-BE49-F238E27FC236}">
                  <a16:creationId xmlns:a16="http://schemas.microsoft.com/office/drawing/2014/main" id="{BE91C307-D4B5-18F1-3C57-31C3849EF59F}"/>
                </a:ext>
              </a:extLst>
            </p:cNvPr>
            <p:cNvSpPr>
              <a:spLocks noChangeArrowheads="1"/>
            </p:cNvSpPr>
            <p:nvPr/>
          </p:nvSpPr>
          <p:spPr bwMode="auto">
            <a:xfrm rot="5400000">
              <a:off x="4960631" y="2572722"/>
              <a:ext cx="75021" cy="82165"/>
            </a:xfrm>
            <a:prstGeom prst="plus">
              <a:avLst>
                <a:gd name="adj" fmla="val 3515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Oval 77">
              <a:extLst>
                <a:ext uri="{FF2B5EF4-FFF2-40B4-BE49-F238E27FC236}">
                  <a16:creationId xmlns:a16="http://schemas.microsoft.com/office/drawing/2014/main" id="{73F50FE5-3428-EB6D-CA2C-E18B2BCDA57D}"/>
                </a:ext>
              </a:extLst>
            </p:cNvPr>
            <p:cNvSpPr>
              <a:spLocks noChangeArrowheads="1"/>
            </p:cNvSpPr>
            <p:nvPr/>
          </p:nvSpPr>
          <p:spPr bwMode="auto">
            <a:xfrm rot="5400000">
              <a:off x="5823623" y="2284268"/>
              <a:ext cx="73207" cy="75021"/>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Oval 79">
              <a:extLst>
                <a:ext uri="{FF2B5EF4-FFF2-40B4-BE49-F238E27FC236}">
                  <a16:creationId xmlns:a16="http://schemas.microsoft.com/office/drawing/2014/main" id="{DFE322D2-2F84-AE42-C6FD-C865DF1E3771}"/>
                </a:ext>
              </a:extLst>
            </p:cNvPr>
            <p:cNvSpPr>
              <a:spLocks noChangeArrowheads="1"/>
            </p:cNvSpPr>
            <p:nvPr/>
          </p:nvSpPr>
          <p:spPr bwMode="auto">
            <a:xfrm rot="5400000">
              <a:off x="5535574" y="2272438"/>
              <a:ext cx="86162" cy="85727"/>
            </a:xfrm>
            <a:prstGeom prst="plus">
              <a:avLst>
                <a:gd name="adj" fmla="val 37799"/>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Oval 81">
              <a:extLst>
                <a:ext uri="{FF2B5EF4-FFF2-40B4-BE49-F238E27FC236}">
                  <a16:creationId xmlns:a16="http://schemas.microsoft.com/office/drawing/2014/main" id="{D0D46D41-D8BD-2791-5843-B1C21DFA2AB4}"/>
                </a:ext>
              </a:extLst>
            </p:cNvPr>
            <p:cNvSpPr>
              <a:spLocks noChangeArrowheads="1"/>
            </p:cNvSpPr>
            <p:nvPr/>
          </p:nvSpPr>
          <p:spPr bwMode="auto">
            <a:xfrm rot="5400000">
              <a:off x="4957059" y="2276216"/>
              <a:ext cx="82166" cy="82165"/>
            </a:xfrm>
            <a:prstGeom prst="plus">
              <a:avLst>
                <a:gd name="adj" fmla="val 3242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Oval 82">
              <a:extLst>
                <a:ext uri="{FF2B5EF4-FFF2-40B4-BE49-F238E27FC236}">
                  <a16:creationId xmlns:a16="http://schemas.microsoft.com/office/drawing/2014/main" id="{EEEE1502-BBEE-45F7-C6CF-A31EDA34CF0C}"/>
                </a:ext>
              </a:extLst>
            </p:cNvPr>
            <p:cNvSpPr>
              <a:spLocks noChangeArrowheads="1"/>
            </p:cNvSpPr>
            <p:nvPr/>
          </p:nvSpPr>
          <p:spPr bwMode="auto">
            <a:xfrm rot="5400000">
              <a:off x="5822717" y="1983282"/>
              <a:ext cx="75021" cy="75021"/>
            </a:xfrm>
            <a:prstGeom prst="plus">
              <a:avLst>
                <a:gd name="adj" fmla="val 35158"/>
              </a:avLst>
            </a:prstGeom>
            <a:solidFill>
              <a:srgbClr val="78BE20">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Oval 85">
              <a:extLst>
                <a:ext uri="{FF2B5EF4-FFF2-40B4-BE49-F238E27FC236}">
                  <a16:creationId xmlns:a16="http://schemas.microsoft.com/office/drawing/2014/main" id="{2BED2E98-0F05-5C2E-0B66-1F034674AEEA}"/>
                </a:ext>
              </a:extLst>
            </p:cNvPr>
            <p:cNvSpPr>
              <a:spLocks noChangeArrowheads="1"/>
            </p:cNvSpPr>
            <p:nvPr/>
          </p:nvSpPr>
          <p:spPr bwMode="auto">
            <a:xfrm rot="5400000">
              <a:off x="5251438" y="1981156"/>
              <a:ext cx="75021" cy="79277"/>
            </a:xfrm>
            <a:prstGeom prst="plus">
              <a:avLst>
                <a:gd name="adj" fmla="val 35158"/>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Oval 81">
              <a:extLst>
                <a:ext uri="{FF2B5EF4-FFF2-40B4-BE49-F238E27FC236}">
                  <a16:creationId xmlns:a16="http://schemas.microsoft.com/office/drawing/2014/main" id="{EB08BA91-1E1C-FF2E-8DEC-A17B543F902D}"/>
                </a:ext>
              </a:extLst>
            </p:cNvPr>
            <p:cNvSpPr>
              <a:spLocks noChangeArrowheads="1"/>
            </p:cNvSpPr>
            <p:nvPr/>
          </p:nvSpPr>
          <p:spPr bwMode="auto">
            <a:xfrm rot="5400000">
              <a:off x="4959989" y="2978445"/>
              <a:ext cx="82166" cy="88027"/>
            </a:xfrm>
            <a:prstGeom prst="plus">
              <a:avLst>
                <a:gd name="adj" fmla="val 36130"/>
              </a:avLst>
            </a:prstGeom>
            <a:solidFill>
              <a:srgbClr val="78BE20">
                <a:alpha val="1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2" name="Graphic 31" descr="World outline">
            <a:extLst>
              <a:ext uri="{FF2B5EF4-FFF2-40B4-BE49-F238E27FC236}">
                <a16:creationId xmlns:a16="http://schemas.microsoft.com/office/drawing/2014/main" id="{8B9930B3-DDB7-43E2-1D1B-2C73C255E1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2837" y="6429080"/>
            <a:ext cx="318940" cy="318940"/>
          </a:xfrm>
          <a:prstGeom prst="rect">
            <a:avLst/>
          </a:prstGeom>
        </p:spPr>
      </p:pic>
      <p:sp>
        <p:nvSpPr>
          <p:cNvPr id="33" name="TextBox 32">
            <a:extLst>
              <a:ext uri="{FF2B5EF4-FFF2-40B4-BE49-F238E27FC236}">
                <a16:creationId xmlns:a16="http://schemas.microsoft.com/office/drawing/2014/main" id="{8B920925-85F4-25AA-0AAF-601759DD6071}"/>
              </a:ext>
            </a:extLst>
          </p:cNvPr>
          <p:cNvSpPr txBox="1"/>
          <p:nvPr userDrawn="1"/>
        </p:nvSpPr>
        <p:spPr>
          <a:xfrm>
            <a:off x="10311353" y="6465439"/>
            <a:ext cx="1740030" cy="246221"/>
          </a:xfrm>
          <a:prstGeom prst="rect">
            <a:avLst/>
          </a:prstGeom>
          <a:noFill/>
        </p:spPr>
        <p:txBody>
          <a:bodyPr wrap="square">
            <a:spAutoFit/>
          </a:bodyPr>
          <a:lstStyle/>
          <a:p>
            <a:pPr lvl="0" algn="ctr"/>
            <a:r>
              <a:rPr lang="en-US" sz="1000" dirty="0">
                <a:solidFill>
                  <a:schemeClr val="bg1">
                    <a:lumMod val="65000"/>
                  </a:schemeClr>
                </a:solidFill>
                <a:latin typeface="Poppins" panose="00000500000000000000" pitchFamily="2" charset="0"/>
                <a:cs typeface="Poppins" panose="00000500000000000000" pitchFamily="2" charset="0"/>
              </a:rPr>
              <a:t>www.eternalHealth.com</a:t>
            </a:r>
          </a:p>
        </p:txBody>
      </p:sp>
      <p:sp>
        <p:nvSpPr>
          <p:cNvPr id="36" name="Rectangle: Rounded Corners 35">
            <a:extLst>
              <a:ext uri="{FF2B5EF4-FFF2-40B4-BE49-F238E27FC236}">
                <a16:creationId xmlns:a16="http://schemas.microsoft.com/office/drawing/2014/main" id="{6AF8D3B2-D206-7038-9E5A-401DAB216DC0}"/>
              </a:ext>
            </a:extLst>
          </p:cNvPr>
          <p:cNvSpPr/>
          <p:nvPr userDrawn="1"/>
        </p:nvSpPr>
        <p:spPr>
          <a:xfrm>
            <a:off x="4422764" y="1516389"/>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45">
            <a:extLst>
              <a:ext uri="{FF2B5EF4-FFF2-40B4-BE49-F238E27FC236}">
                <a16:creationId xmlns:a16="http://schemas.microsoft.com/office/drawing/2014/main" id="{65292204-4472-8A02-6722-82A8CD758F10}"/>
              </a:ext>
            </a:extLst>
          </p:cNvPr>
          <p:cNvSpPr>
            <a:spLocks noGrp="1"/>
          </p:cNvSpPr>
          <p:nvPr>
            <p:ph type="body" sz="quarter" idx="26" hasCustomPrompt="1"/>
          </p:nvPr>
        </p:nvSpPr>
        <p:spPr>
          <a:xfrm>
            <a:off x="4524102" y="156419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John Sculley</a:t>
            </a:r>
          </a:p>
        </p:txBody>
      </p:sp>
      <p:sp>
        <p:nvSpPr>
          <p:cNvPr id="4" name="Rectangle: Rounded Corners 3">
            <a:extLst>
              <a:ext uri="{FF2B5EF4-FFF2-40B4-BE49-F238E27FC236}">
                <a16:creationId xmlns:a16="http://schemas.microsoft.com/office/drawing/2014/main" id="{EB937C95-6275-AD41-690F-3D506A24BFD7}"/>
              </a:ext>
            </a:extLst>
          </p:cNvPr>
          <p:cNvSpPr/>
          <p:nvPr userDrawn="1"/>
        </p:nvSpPr>
        <p:spPr>
          <a:xfrm>
            <a:off x="7044846" y="1527284"/>
            <a:ext cx="2476800" cy="654943"/>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9">
            <a:extLst>
              <a:ext uri="{FF2B5EF4-FFF2-40B4-BE49-F238E27FC236}">
                <a16:creationId xmlns:a16="http://schemas.microsoft.com/office/drawing/2014/main" id="{A33BDE97-787F-B494-664C-EF46ED60B54C}"/>
              </a:ext>
            </a:extLst>
          </p:cNvPr>
          <p:cNvSpPr>
            <a:spLocks noGrp="1"/>
          </p:cNvSpPr>
          <p:nvPr>
            <p:ph type="pic" sz="quarter" idx="27" hasCustomPrompt="1"/>
          </p:nvPr>
        </p:nvSpPr>
        <p:spPr>
          <a:xfrm>
            <a:off x="7635605" y="185367"/>
            <a:ext cx="1319804" cy="1250836"/>
          </a:xfrm>
          <a:prstGeom prst="rect">
            <a:avLst/>
          </a:prstGeom>
        </p:spPr>
        <p:txBody>
          <a:bodyPr/>
          <a:lstStyle>
            <a:lvl1pPr marL="0" indent="0">
              <a:buNone/>
              <a:defRPr sz="2000" b="1"/>
            </a:lvl1pPr>
          </a:lstStyle>
          <a:p>
            <a:r>
              <a:rPr lang="en-US" dirty="0"/>
              <a:t>HEADSHOT</a:t>
            </a:r>
          </a:p>
        </p:txBody>
      </p:sp>
      <p:sp>
        <p:nvSpPr>
          <p:cNvPr id="6" name="Rectangle: Rounded Corners 5">
            <a:extLst>
              <a:ext uri="{FF2B5EF4-FFF2-40B4-BE49-F238E27FC236}">
                <a16:creationId xmlns:a16="http://schemas.microsoft.com/office/drawing/2014/main" id="{6CF0D53E-9DA5-5FEB-7384-280A056779CA}"/>
              </a:ext>
            </a:extLst>
          </p:cNvPr>
          <p:cNvSpPr/>
          <p:nvPr userDrawn="1"/>
        </p:nvSpPr>
        <p:spPr>
          <a:xfrm>
            <a:off x="9679189" y="1516389"/>
            <a:ext cx="2420047" cy="665838"/>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9">
            <a:extLst>
              <a:ext uri="{FF2B5EF4-FFF2-40B4-BE49-F238E27FC236}">
                <a16:creationId xmlns:a16="http://schemas.microsoft.com/office/drawing/2014/main" id="{8F7A24E1-E0D7-84D9-9EF8-B7B28A2794FB}"/>
              </a:ext>
            </a:extLst>
          </p:cNvPr>
          <p:cNvSpPr>
            <a:spLocks noGrp="1"/>
          </p:cNvSpPr>
          <p:nvPr>
            <p:ph type="pic" sz="quarter" idx="28" hasCustomPrompt="1"/>
          </p:nvPr>
        </p:nvSpPr>
        <p:spPr>
          <a:xfrm>
            <a:off x="10257687" y="185367"/>
            <a:ext cx="1319804" cy="1250836"/>
          </a:xfrm>
          <a:prstGeom prst="rect">
            <a:avLst/>
          </a:prstGeom>
        </p:spPr>
        <p:txBody>
          <a:bodyPr/>
          <a:lstStyle>
            <a:lvl1pPr marL="0" indent="0">
              <a:buNone/>
              <a:defRPr sz="2000" b="1"/>
            </a:lvl1pPr>
          </a:lstStyle>
          <a:p>
            <a:r>
              <a:rPr lang="en-US" dirty="0"/>
              <a:t>HEADSHOT</a:t>
            </a:r>
          </a:p>
        </p:txBody>
      </p:sp>
      <p:sp>
        <p:nvSpPr>
          <p:cNvPr id="24" name="Picture Placeholder 39">
            <a:extLst>
              <a:ext uri="{FF2B5EF4-FFF2-40B4-BE49-F238E27FC236}">
                <a16:creationId xmlns:a16="http://schemas.microsoft.com/office/drawing/2014/main" id="{9968E7E6-981B-ADE7-EE68-0D127CC0A464}"/>
              </a:ext>
            </a:extLst>
          </p:cNvPr>
          <p:cNvSpPr>
            <a:spLocks noGrp="1"/>
          </p:cNvSpPr>
          <p:nvPr>
            <p:ph type="pic" sz="quarter" idx="31" hasCustomPrompt="1"/>
          </p:nvPr>
        </p:nvSpPr>
        <p:spPr>
          <a:xfrm>
            <a:off x="4961113" y="2312664"/>
            <a:ext cx="1319804" cy="1250836"/>
          </a:xfrm>
          <a:prstGeom prst="rect">
            <a:avLst/>
          </a:prstGeom>
        </p:spPr>
        <p:txBody>
          <a:bodyPr/>
          <a:lstStyle>
            <a:lvl1pPr marL="0" indent="0">
              <a:buNone/>
              <a:defRPr sz="2000" b="1"/>
            </a:lvl1pPr>
          </a:lstStyle>
          <a:p>
            <a:r>
              <a:rPr lang="en-US" dirty="0"/>
              <a:t>HEADSHOT</a:t>
            </a:r>
          </a:p>
        </p:txBody>
      </p:sp>
      <p:sp>
        <p:nvSpPr>
          <p:cNvPr id="26" name="Picture Placeholder 39">
            <a:extLst>
              <a:ext uri="{FF2B5EF4-FFF2-40B4-BE49-F238E27FC236}">
                <a16:creationId xmlns:a16="http://schemas.microsoft.com/office/drawing/2014/main" id="{E3735CA7-347C-DF28-28FF-B9899DF24224}"/>
              </a:ext>
            </a:extLst>
          </p:cNvPr>
          <p:cNvSpPr>
            <a:spLocks noGrp="1"/>
          </p:cNvSpPr>
          <p:nvPr>
            <p:ph type="pic" sz="quarter" idx="32" hasCustomPrompt="1"/>
          </p:nvPr>
        </p:nvSpPr>
        <p:spPr>
          <a:xfrm>
            <a:off x="7595456" y="2293476"/>
            <a:ext cx="1319804" cy="1250836"/>
          </a:xfrm>
          <a:prstGeom prst="rect">
            <a:avLst/>
          </a:prstGeom>
        </p:spPr>
        <p:txBody>
          <a:bodyPr/>
          <a:lstStyle>
            <a:lvl1pPr marL="0" indent="0">
              <a:buNone/>
              <a:defRPr sz="2000" b="1"/>
            </a:lvl1pPr>
          </a:lstStyle>
          <a:p>
            <a:r>
              <a:rPr lang="en-US" dirty="0"/>
              <a:t>HEADSHOT</a:t>
            </a:r>
          </a:p>
        </p:txBody>
      </p:sp>
      <p:sp>
        <p:nvSpPr>
          <p:cNvPr id="28" name="Picture Placeholder 39">
            <a:extLst>
              <a:ext uri="{FF2B5EF4-FFF2-40B4-BE49-F238E27FC236}">
                <a16:creationId xmlns:a16="http://schemas.microsoft.com/office/drawing/2014/main" id="{7A1E80F4-8C4A-23CF-E7DA-E5F330E665F4}"/>
              </a:ext>
            </a:extLst>
          </p:cNvPr>
          <p:cNvSpPr>
            <a:spLocks noGrp="1"/>
          </p:cNvSpPr>
          <p:nvPr>
            <p:ph type="pic" sz="quarter" idx="33" hasCustomPrompt="1"/>
          </p:nvPr>
        </p:nvSpPr>
        <p:spPr>
          <a:xfrm>
            <a:off x="10217538" y="2271888"/>
            <a:ext cx="1319804" cy="1250836"/>
          </a:xfrm>
          <a:prstGeom prst="rect">
            <a:avLst/>
          </a:prstGeom>
        </p:spPr>
        <p:txBody>
          <a:bodyPr/>
          <a:lstStyle>
            <a:lvl1pPr marL="0" indent="0">
              <a:buNone/>
              <a:defRPr sz="2000" b="1"/>
            </a:lvl1pPr>
          </a:lstStyle>
          <a:p>
            <a:r>
              <a:rPr lang="en-US" dirty="0"/>
              <a:t>HEADSHOT</a:t>
            </a:r>
          </a:p>
        </p:txBody>
      </p:sp>
      <p:sp>
        <p:nvSpPr>
          <p:cNvPr id="34" name="Picture Placeholder 39">
            <a:extLst>
              <a:ext uri="{FF2B5EF4-FFF2-40B4-BE49-F238E27FC236}">
                <a16:creationId xmlns:a16="http://schemas.microsoft.com/office/drawing/2014/main" id="{EFB44AB4-BB44-2754-E207-B201BE206D39}"/>
              </a:ext>
            </a:extLst>
          </p:cNvPr>
          <p:cNvSpPr>
            <a:spLocks noGrp="1"/>
          </p:cNvSpPr>
          <p:nvPr>
            <p:ph type="pic" sz="quarter" idx="36" hasCustomPrompt="1"/>
          </p:nvPr>
        </p:nvSpPr>
        <p:spPr>
          <a:xfrm>
            <a:off x="4961111" y="4421808"/>
            <a:ext cx="1319804" cy="1250836"/>
          </a:xfrm>
          <a:prstGeom prst="rect">
            <a:avLst/>
          </a:prstGeom>
        </p:spPr>
        <p:txBody>
          <a:bodyPr/>
          <a:lstStyle>
            <a:lvl1pPr marL="0" indent="0">
              <a:buNone/>
              <a:defRPr sz="2000" b="1"/>
            </a:lvl1pPr>
          </a:lstStyle>
          <a:p>
            <a:r>
              <a:rPr lang="en-US" dirty="0"/>
              <a:t>HEADSHOT</a:t>
            </a:r>
          </a:p>
        </p:txBody>
      </p:sp>
      <p:sp>
        <p:nvSpPr>
          <p:cNvPr id="37" name="Picture Placeholder 39">
            <a:extLst>
              <a:ext uri="{FF2B5EF4-FFF2-40B4-BE49-F238E27FC236}">
                <a16:creationId xmlns:a16="http://schemas.microsoft.com/office/drawing/2014/main" id="{F107E39B-DE98-5C15-9260-E080C077D670}"/>
              </a:ext>
            </a:extLst>
          </p:cNvPr>
          <p:cNvSpPr>
            <a:spLocks noGrp="1"/>
          </p:cNvSpPr>
          <p:nvPr>
            <p:ph type="pic" sz="quarter" idx="37" hasCustomPrompt="1"/>
          </p:nvPr>
        </p:nvSpPr>
        <p:spPr>
          <a:xfrm>
            <a:off x="7595456" y="4396434"/>
            <a:ext cx="1319804" cy="1250836"/>
          </a:xfrm>
          <a:prstGeom prst="rect">
            <a:avLst/>
          </a:prstGeom>
        </p:spPr>
        <p:txBody>
          <a:bodyPr/>
          <a:lstStyle>
            <a:lvl1pPr marL="0" indent="0">
              <a:buNone/>
              <a:defRPr sz="2000" b="1"/>
            </a:lvl1pPr>
          </a:lstStyle>
          <a:p>
            <a:r>
              <a:rPr lang="en-US" dirty="0"/>
              <a:t>HEADSHOT</a:t>
            </a:r>
          </a:p>
        </p:txBody>
      </p:sp>
      <p:sp>
        <p:nvSpPr>
          <p:cNvPr id="39" name="Picture Placeholder 39">
            <a:extLst>
              <a:ext uri="{FF2B5EF4-FFF2-40B4-BE49-F238E27FC236}">
                <a16:creationId xmlns:a16="http://schemas.microsoft.com/office/drawing/2014/main" id="{F7971F50-1DD4-2C4C-299D-3FDF5CEB49F8}"/>
              </a:ext>
            </a:extLst>
          </p:cNvPr>
          <p:cNvSpPr>
            <a:spLocks noGrp="1"/>
          </p:cNvSpPr>
          <p:nvPr>
            <p:ph type="pic" sz="quarter" idx="38" hasCustomPrompt="1"/>
          </p:nvPr>
        </p:nvSpPr>
        <p:spPr>
          <a:xfrm>
            <a:off x="10217538" y="4396434"/>
            <a:ext cx="1319804" cy="1250836"/>
          </a:xfrm>
          <a:prstGeom prst="rect">
            <a:avLst/>
          </a:prstGeom>
        </p:spPr>
        <p:txBody>
          <a:bodyPr/>
          <a:lstStyle>
            <a:lvl1pPr marL="0" indent="0">
              <a:buNone/>
              <a:defRPr sz="2000" b="1"/>
            </a:lvl1pPr>
          </a:lstStyle>
          <a:p>
            <a:r>
              <a:rPr lang="en-US" dirty="0"/>
              <a:t>HEADSHOT</a:t>
            </a:r>
          </a:p>
        </p:txBody>
      </p:sp>
      <p:sp>
        <p:nvSpPr>
          <p:cNvPr id="46" name="TextBox 45">
            <a:extLst>
              <a:ext uri="{FF2B5EF4-FFF2-40B4-BE49-F238E27FC236}">
                <a16:creationId xmlns:a16="http://schemas.microsoft.com/office/drawing/2014/main" id="{07177729-C3C6-FC7F-2066-EE6990EDA20C}"/>
              </a:ext>
            </a:extLst>
          </p:cNvPr>
          <p:cNvSpPr txBox="1"/>
          <p:nvPr userDrawn="1"/>
        </p:nvSpPr>
        <p:spPr>
          <a:xfrm>
            <a:off x="4483952" y="1812687"/>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Former CEO, Apple &amp; Pepsi </a:t>
            </a:r>
          </a:p>
        </p:txBody>
      </p:sp>
      <p:sp>
        <p:nvSpPr>
          <p:cNvPr id="47" name="TextBox 46">
            <a:extLst>
              <a:ext uri="{FF2B5EF4-FFF2-40B4-BE49-F238E27FC236}">
                <a16:creationId xmlns:a16="http://schemas.microsoft.com/office/drawing/2014/main" id="{8D5C5572-8CFD-BD4F-7D18-BF4363C49DEE}"/>
              </a:ext>
            </a:extLst>
          </p:cNvPr>
          <p:cNvSpPr txBox="1"/>
          <p:nvPr userDrawn="1"/>
        </p:nvSpPr>
        <p:spPr>
          <a:xfrm>
            <a:off x="7095514" y="1850596"/>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Co-Founder, Virtusa</a:t>
            </a:r>
          </a:p>
        </p:txBody>
      </p:sp>
      <p:sp>
        <p:nvSpPr>
          <p:cNvPr id="50" name="Text Placeholder 45">
            <a:extLst>
              <a:ext uri="{FF2B5EF4-FFF2-40B4-BE49-F238E27FC236}">
                <a16:creationId xmlns:a16="http://schemas.microsoft.com/office/drawing/2014/main" id="{6F641CBF-742A-DFD3-49EB-1D8070D6CD1D}"/>
              </a:ext>
            </a:extLst>
          </p:cNvPr>
          <p:cNvSpPr>
            <a:spLocks noGrp="1"/>
          </p:cNvSpPr>
          <p:nvPr>
            <p:ph type="body" sz="quarter" idx="43" hasCustomPrompt="1"/>
          </p:nvPr>
        </p:nvSpPr>
        <p:spPr>
          <a:xfrm>
            <a:off x="7152315" y="1584919"/>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Tushara </a:t>
            </a:r>
            <a:r>
              <a:rPr lang="en-US" err="1"/>
              <a:t>Canekeratne</a:t>
            </a:r>
            <a:endParaRPr lang="en-US"/>
          </a:p>
        </p:txBody>
      </p:sp>
      <p:sp>
        <p:nvSpPr>
          <p:cNvPr id="51" name="Text Placeholder 45">
            <a:extLst>
              <a:ext uri="{FF2B5EF4-FFF2-40B4-BE49-F238E27FC236}">
                <a16:creationId xmlns:a16="http://schemas.microsoft.com/office/drawing/2014/main" id="{083BB9CC-1156-8B95-B33C-8257EE89A304}"/>
              </a:ext>
            </a:extLst>
          </p:cNvPr>
          <p:cNvSpPr>
            <a:spLocks noGrp="1"/>
          </p:cNvSpPr>
          <p:nvPr>
            <p:ph type="body" sz="quarter" idx="44" hasCustomPrompt="1"/>
          </p:nvPr>
        </p:nvSpPr>
        <p:spPr>
          <a:xfrm>
            <a:off x="9712104" y="1572806"/>
            <a:ext cx="2274123" cy="276999"/>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David Henderson</a:t>
            </a:r>
          </a:p>
        </p:txBody>
      </p:sp>
      <p:sp>
        <p:nvSpPr>
          <p:cNvPr id="57" name="TextBox 56">
            <a:extLst>
              <a:ext uri="{FF2B5EF4-FFF2-40B4-BE49-F238E27FC236}">
                <a16:creationId xmlns:a16="http://schemas.microsoft.com/office/drawing/2014/main" id="{70A30B96-5E6E-2EA4-8535-10EBEBA74269}"/>
              </a:ext>
            </a:extLst>
          </p:cNvPr>
          <p:cNvSpPr txBox="1"/>
          <p:nvPr userDrawn="1"/>
        </p:nvSpPr>
        <p:spPr>
          <a:xfrm>
            <a:off x="9675920" y="1766520"/>
            <a:ext cx="2476800" cy="430887"/>
          </a:xfrm>
          <a:prstGeom prst="rect">
            <a:avLst/>
          </a:prstGeom>
          <a:noFill/>
        </p:spPr>
        <p:txBody>
          <a:bodyPr wrap="square">
            <a:spAutoFit/>
          </a:bodyPr>
          <a:lstStyle/>
          <a:p>
            <a:pPr lvl="0" algn="ctr"/>
            <a:r>
              <a:rPr lang="en-US" sz="1100" dirty="0">
                <a:solidFill>
                  <a:schemeClr val="tx1"/>
                </a:solidFill>
                <a:latin typeface="Poppins" panose="00000500000000000000" pitchFamily="2" charset="0"/>
                <a:cs typeface="Poppins" panose="00000500000000000000" pitchFamily="2" charset="0"/>
              </a:rPr>
              <a:t>Founder &amp; CEO, DayTwo</a:t>
            </a:r>
          </a:p>
          <a:p>
            <a:pPr lvl="0" algn="ctr"/>
            <a:r>
              <a:rPr lang="en-US" sz="1100" dirty="0">
                <a:solidFill>
                  <a:schemeClr val="tx1"/>
                </a:solidFill>
                <a:latin typeface="Poppins" panose="00000500000000000000" pitchFamily="2" charset="0"/>
                <a:cs typeface="Poppins" panose="00000500000000000000" pitchFamily="2" charset="0"/>
              </a:rPr>
              <a:t>Former President, Oscar Health</a:t>
            </a:r>
          </a:p>
        </p:txBody>
      </p:sp>
      <p:sp>
        <p:nvSpPr>
          <p:cNvPr id="61" name="Rectangle: Rounded Corners 60">
            <a:extLst>
              <a:ext uri="{FF2B5EF4-FFF2-40B4-BE49-F238E27FC236}">
                <a16:creationId xmlns:a16="http://schemas.microsoft.com/office/drawing/2014/main" id="{49AD1F76-E33C-076B-1C96-458101DD3DEB}"/>
              </a:ext>
            </a:extLst>
          </p:cNvPr>
          <p:cNvSpPr/>
          <p:nvPr userDrawn="1"/>
        </p:nvSpPr>
        <p:spPr>
          <a:xfrm>
            <a:off x="4438819" y="3627860"/>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45">
            <a:extLst>
              <a:ext uri="{FF2B5EF4-FFF2-40B4-BE49-F238E27FC236}">
                <a16:creationId xmlns:a16="http://schemas.microsoft.com/office/drawing/2014/main" id="{8AA980B1-AA4D-8E41-7220-DCCD5E67429A}"/>
              </a:ext>
            </a:extLst>
          </p:cNvPr>
          <p:cNvSpPr>
            <a:spLocks noGrp="1"/>
          </p:cNvSpPr>
          <p:nvPr>
            <p:ph type="body" sz="quarter" idx="45" hasCustomPrompt="1"/>
          </p:nvPr>
        </p:nvSpPr>
        <p:spPr>
          <a:xfrm>
            <a:off x="4547150" y="3651764"/>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Prakash Patel M.D.</a:t>
            </a:r>
          </a:p>
        </p:txBody>
      </p:sp>
      <p:sp>
        <p:nvSpPr>
          <p:cNvPr id="63" name="TextBox 62">
            <a:extLst>
              <a:ext uri="{FF2B5EF4-FFF2-40B4-BE49-F238E27FC236}">
                <a16:creationId xmlns:a16="http://schemas.microsoft.com/office/drawing/2014/main" id="{7E004A3F-AD97-E100-3308-6E9D3A754813}"/>
              </a:ext>
            </a:extLst>
          </p:cNvPr>
          <p:cNvSpPr txBox="1"/>
          <p:nvPr userDrawn="1"/>
        </p:nvSpPr>
        <p:spPr>
          <a:xfrm>
            <a:off x="4524101" y="3854454"/>
            <a:ext cx="2375463"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Executive, Growth Curve Capital – Former President, Anthem</a:t>
            </a:r>
          </a:p>
        </p:txBody>
      </p:sp>
      <p:sp>
        <p:nvSpPr>
          <p:cNvPr id="64" name="Rectangle: Rounded Corners 63">
            <a:extLst>
              <a:ext uri="{FF2B5EF4-FFF2-40B4-BE49-F238E27FC236}">
                <a16:creationId xmlns:a16="http://schemas.microsoft.com/office/drawing/2014/main" id="{B6B849CE-A900-5C40-4109-4F9E8B72102D}"/>
              </a:ext>
            </a:extLst>
          </p:cNvPr>
          <p:cNvSpPr/>
          <p:nvPr userDrawn="1"/>
        </p:nvSpPr>
        <p:spPr>
          <a:xfrm>
            <a:off x="7152315" y="3603956"/>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45">
            <a:extLst>
              <a:ext uri="{FF2B5EF4-FFF2-40B4-BE49-F238E27FC236}">
                <a16:creationId xmlns:a16="http://schemas.microsoft.com/office/drawing/2014/main" id="{6DE7C6DE-504D-CA4D-8DEE-B85C01EA7136}"/>
              </a:ext>
            </a:extLst>
          </p:cNvPr>
          <p:cNvSpPr>
            <a:spLocks noGrp="1"/>
          </p:cNvSpPr>
          <p:nvPr>
            <p:ph type="body" sz="quarter" idx="46" hasCustomPrompt="1"/>
          </p:nvPr>
        </p:nvSpPr>
        <p:spPr>
          <a:xfrm>
            <a:off x="7260646" y="3627860"/>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Robert London</a:t>
            </a:r>
          </a:p>
        </p:txBody>
      </p:sp>
      <p:sp>
        <p:nvSpPr>
          <p:cNvPr id="66" name="TextBox 65">
            <a:extLst>
              <a:ext uri="{FF2B5EF4-FFF2-40B4-BE49-F238E27FC236}">
                <a16:creationId xmlns:a16="http://schemas.microsoft.com/office/drawing/2014/main" id="{3EB963CF-60FA-D285-AD34-A821DA621B71}"/>
              </a:ext>
            </a:extLst>
          </p:cNvPr>
          <p:cNvSpPr txBox="1"/>
          <p:nvPr userDrawn="1"/>
        </p:nvSpPr>
        <p:spPr>
          <a:xfrm>
            <a:off x="7152315" y="3835728"/>
            <a:ext cx="2432857" cy="430887"/>
          </a:xfrm>
          <a:prstGeom prst="rect">
            <a:avLst/>
          </a:prstGeom>
          <a:noFill/>
        </p:spPr>
        <p:txBody>
          <a:bodyPr wrap="square">
            <a:spAutoFit/>
          </a:bodyPr>
          <a:lstStyle/>
          <a:p>
            <a:pPr lvl="0" algn="ctr"/>
            <a:r>
              <a:rPr lang="en-US" sz="1100" dirty="0">
                <a:solidFill>
                  <a:schemeClr val="tx1"/>
                </a:solidFill>
                <a:latin typeface="Poppins" panose="00000500000000000000" pitchFamily="2" charset="0"/>
                <a:cs typeface="Poppins" panose="00000500000000000000" pitchFamily="2" charset="0"/>
              </a:rPr>
              <a:t>CMO, nirvanaHealth - Former CMO, Wellcare/Centene</a:t>
            </a:r>
          </a:p>
        </p:txBody>
      </p:sp>
      <p:sp>
        <p:nvSpPr>
          <p:cNvPr id="67" name="Rectangle: Rounded Corners 66">
            <a:extLst>
              <a:ext uri="{FF2B5EF4-FFF2-40B4-BE49-F238E27FC236}">
                <a16:creationId xmlns:a16="http://schemas.microsoft.com/office/drawing/2014/main" id="{B5C60E4D-DCDA-0849-1F3E-7B5C27643618}"/>
              </a:ext>
            </a:extLst>
          </p:cNvPr>
          <p:cNvSpPr/>
          <p:nvPr userDrawn="1"/>
        </p:nvSpPr>
        <p:spPr>
          <a:xfrm>
            <a:off x="9708117" y="3597770"/>
            <a:ext cx="244257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 Placeholder 45">
            <a:extLst>
              <a:ext uri="{FF2B5EF4-FFF2-40B4-BE49-F238E27FC236}">
                <a16:creationId xmlns:a16="http://schemas.microsoft.com/office/drawing/2014/main" id="{BEA653C6-DC79-E7F7-DC02-D8A0F4655FC9}"/>
              </a:ext>
            </a:extLst>
          </p:cNvPr>
          <p:cNvSpPr>
            <a:spLocks noGrp="1"/>
          </p:cNvSpPr>
          <p:nvPr>
            <p:ph type="body" sz="quarter" idx="47" hasCustomPrompt="1"/>
          </p:nvPr>
        </p:nvSpPr>
        <p:spPr>
          <a:xfrm>
            <a:off x="9825113" y="3660084"/>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Dr. Marketa Williams</a:t>
            </a:r>
          </a:p>
        </p:txBody>
      </p:sp>
      <p:sp>
        <p:nvSpPr>
          <p:cNvPr id="69" name="TextBox 68">
            <a:extLst>
              <a:ext uri="{FF2B5EF4-FFF2-40B4-BE49-F238E27FC236}">
                <a16:creationId xmlns:a16="http://schemas.microsoft.com/office/drawing/2014/main" id="{A1648EE9-1809-1952-7A2B-283A95D32D92}"/>
              </a:ext>
            </a:extLst>
          </p:cNvPr>
          <p:cNvSpPr txBox="1"/>
          <p:nvPr userDrawn="1"/>
        </p:nvSpPr>
        <p:spPr>
          <a:xfrm>
            <a:off x="9726588" y="3854068"/>
            <a:ext cx="2375463" cy="276999"/>
          </a:xfrm>
          <a:prstGeom prst="rect">
            <a:avLst/>
          </a:prstGeom>
          <a:noFill/>
        </p:spPr>
        <p:txBody>
          <a:bodyPr wrap="square">
            <a:spAutoFit/>
          </a:bodyPr>
          <a:lstStyle/>
          <a:p>
            <a:pPr lvl="0" algn="ctr"/>
            <a:r>
              <a:rPr lang="en-US" sz="1200" dirty="0">
                <a:solidFill>
                  <a:schemeClr val="tx1"/>
                </a:solidFill>
                <a:latin typeface="Poppins" panose="00000500000000000000" pitchFamily="2" charset="0"/>
                <a:cs typeface="Poppins" panose="00000500000000000000" pitchFamily="2" charset="0"/>
              </a:rPr>
              <a:t>CMO, John Hopkins Hospital</a:t>
            </a:r>
          </a:p>
        </p:txBody>
      </p:sp>
      <p:sp>
        <p:nvSpPr>
          <p:cNvPr id="70" name="Rectangle: Rounded Corners 69">
            <a:extLst>
              <a:ext uri="{FF2B5EF4-FFF2-40B4-BE49-F238E27FC236}">
                <a16:creationId xmlns:a16="http://schemas.microsoft.com/office/drawing/2014/main" id="{C48D7049-4F6E-7AD3-71E0-1379F51B721B}"/>
              </a:ext>
            </a:extLst>
          </p:cNvPr>
          <p:cNvSpPr/>
          <p:nvPr userDrawn="1"/>
        </p:nvSpPr>
        <p:spPr>
          <a:xfrm>
            <a:off x="4517109" y="5759872"/>
            <a:ext cx="2540859"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45">
            <a:extLst>
              <a:ext uri="{FF2B5EF4-FFF2-40B4-BE49-F238E27FC236}">
                <a16:creationId xmlns:a16="http://schemas.microsoft.com/office/drawing/2014/main" id="{338B3D3B-18A6-D16F-174F-B4551520641E}"/>
              </a:ext>
            </a:extLst>
          </p:cNvPr>
          <p:cNvSpPr>
            <a:spLocks noGrp="1"/>
          </p:cNvSpPr>
          <p:nvPr>
            <p:ph type="body" sz="quarter" idx="48" hasCustomPrompt="1"/>
          </p:nvPr>
        </p:nvSpPr>
        <p:spPr>
          <a:xfrm>
            <a:off x="4625441" y="578377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Debbie </a:t>
            </a:r>
            <a:r>
              <a:rPr lang="en-US" err="1"/>
              <a:t>Rittenour</a:t>
            </a:r>
            <a:endParaRPr lang="en-US"/>
          </a:p>
        </p:txBody>
      </p:sp>
      <p:sp>
        <p:nvSpPr>
          <p:cNvPr id="72" name="TextBox 71">
            <a:extLst>
              <a:ext uri="{FF2B5EF4-FFF2-40B4-BE49-F238E27FC236}">
                <a16:creationId xmlns:a16="http://schemas.microsoft.com/office/drawing/2014/main" id="{06857306-32A8-88F3-6425-B8F83F773CDC}"/>
              </a:ext>
            </a:extLst>
          </p:cNvPr>
          <p:cNvSpPr txBox="1"/>
          <p:nvPr userDrawn="1"/>
        </p:nvSpPr>
        <p:spPr>
          <a:xfrm>
            <a:off x="4411686" y="5986466"/>
            <a:ext cx="2742618"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SVP, Blue Cross – CEO, United Auto Workers Retiree Medical Benefits Trust</a:t>
            </a:r>
          </a:p>
        </p:txBody>
      </p:sp>
      <p:sp>
        <p:nvSpPr>
          <p:cNvPr id="73" name="Rectangle: Rounded Corners 72">
            <a:extLst>
              <a:ext uri="{FF2B5EF4-FFF2-40B4-BE49-F238E27FC236}">
                <a16:creationId xmlns:a16="http://schemas.microsoft.com/office/drawing/2014/main" id="{60176B58-7B4F-7E66-2C9F-7508D449329D}"/>
              </a:ext>
            </a:extLst>
          </p:cNvPr>
          <p:cNvSpPr/>
          <p:nvPr userDrawn="1"/>
        </p:nvSpPr>
        <p:spPr>
          <a:xfrm>
            <a:off x="7152315" y="5759872"/>
            <a:ext cx="2476800"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45">
            <a:extLst>
              <a:ext uri="{FF2B5EF4-FFF2-40B4-BE49-F238E27FC236}">
                <a16:creationId xmlns:a16="http://schemas.microsoft.com/office/drawing/2014/main" id="{4521F129-5722-4099-21E7-D28E7DBF9C4C}"/>
              </a:ext>
            </a:extLst>
          </p:cNvPr>
          <p:cNvSpPr>
            <a:spLocks noGrp="1"/>
          </p:cNvSpPr>
          <p:nvPr>
            <p:ph type="body" sz="quarter" idx="49" hasCustomPrompt="1"/>
          </p:nvPr>
        </p:nvSpPr>
        <p:spPr>
          <a:xfrm>
            <a:off x="7260646" y="5783776"/>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Dianne Anderson</a:t>
            </a:r>
          </a:p>
        </p:txBody>
      </p:sp>
      <p:sp>
        <p:nvSpPr>
          <p:cNvPr id="75" name="TextBox 74">
            <a:extLst>
              <a:ext uri="{FF2B5EF4-FFF2-40B4-BE49-F238E27FC236}">
                <a16:creationId xmlns:a16="http://schemas.microsoft.com/office/drawing/2014/main" id="{ECD7A8EA-B314-DCB9-3BAA-516845AA15D4}"/>
              </a:ext>
            </a:extLst>
          </p:cNvPr>
          <p:cNvSpPr txBox="1"/>
          <p:nvPr userDrawn="1"/>
        </p:nvSpPr>
        <p:spPr>
          <a:xfrm>
            <a:off x="7237597" y="5986466"/>
            <a:ext cx="2375463"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President and CEO, Lawrence General Hospital</a:t>
            </a:r>
          </a:p>
        </p:txBody>
      </p:sp>
      <p:sp>
        <p:nvSpPr>
          <p:cNvPr id="76" name="Rectangle: Rounded Corners 75">
            <a:extLst>
              <a:ext uri="{FF2B5EF4-FFF2-40B4-BE49-F238E27FC236}">
                <a16:creationId xmlns:a16="http://schemas.microsoft.com/office/drawing/2014/main" id="{C81F0AC9-C467-74DF-0BEF-3A80CD3AF0F5}"/>
              </a:ext>
            </a:extLst>
          </p:cNvPr>
          <p:cNvSpPr/>
          <p:nvPr userDrawn="1"/>
        </p:nvSpPr>
        <p:spPr>
          <a:xfrm>
            <a:off x="9689944" y="5749571"/>
            <a:ext cx="2409292" cy="700782"/>
          </a:xfrm>
          <a:prstGeom prst="roundRect">
            <a:avLst>
              <a:gd name="adj" fmla="val 12223"/>
            </a:avLst>
          </a:prstGeom>
          <a:solidFill>
            <a:srgbClr val="00AEDB">
              <a:alpha val="14902"/>
            </a:srgbClr>
          </a:solidFill>
          <a:ln>
            <a:noFill/>
          </a:ln>
          <a:effectLst>
            <a:outerShdw blurRad="520700" dist="165100" dir="5400000" sx="94000" sy="94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Placeholder 45">
            <a:extLst>
              <a:ext uri="{FF2B5EF4-FFF2-40B4-BE49-F238E27FC236}">
                <a16:creationId xmlns:a16="http://schemas.microsoft.com/office/drawing/2014/main" id="{E5631B2F-6A86-46D9-DE65-9811C96867EF}"/>
              </a:ext>
            </a:extLst>
          </p:cNvPr>
          <p:cNvSpPr>
            <a:spLocks noGrp="1"/>
          </p:cNvSpPr>
          <p:nvPr>
            <p:ph type="body" sz="quarter" idx="50" hasCustomPrompt="1"/>
          </p:nvPr>
        </p:nvSpPr>
        <p:spPr>
          <a:xfrm>
            <a:off x="9798275" y="5773475"/>
            <a:ext cx="2274123" cy="618032"/>
          </a:xfrm>
          <a:prstGeom prst="rect">
            <a:avLst/>
          </a:prstGeom>
        </p:spPr>
        <p:txBody>
          <a:bodyPr/>
          <a:lstStyle>
            <a:lvl1pPr marL="0" indent="0" algn="ctr">
              <a:lnSpc>
                <a:spcPct val="100000"/>
              </a:lnSpc>
              <a:spcBef>
                <a:spcPts val="0"/>
              </a:spcBef>
              <a:buNone/>
              <a:defRPr sz="1200" b="1">
                <a:solidFill>
                  <a:srgbClr val="00AEDB"/>
                </a:solidFill>
                <a:latin typeface="Poppins" panose="00000500000000000000" pitchFamily="2" charset="0"/>
                <a:cs typeface="Poppins" panose="00000500000000000000" pitchFamily="2" charset="0"/>
              </a:defRPr>
            </a:lvl1pPr>
          </a:lstStyle>
          <a:p>
            <a:pPr lvl="0"/>
            <a:r>
              <a:rPr lang="en-US"/>
              <a:t>Dr. Jay </a:t>
            </a:r>
            <a:r>
              <a:rPr lang="en-US" err="1"/>
              <a:t>Chowdappa</a:t>
            </a:r>
            <a:endParaRPr lang="en-US"/>
          </a:p>
        </p:txBody>
      </p:sp>
      <p:sp>
        <p:nvSpPr>
          <p:cNvPr id="78" name="TextBox 77">
            <a:extLst>
              <a:ext uri="{FF2B5EF4-FFF2-40B4-BE49-F238E27FC236}">
                <a16:creationId xmlns:a16="http://schemas.microsoft.com/office/drawing/2014/main" id="{AEC6F30F-2B65-7829-4091-79E9E0E9C6F6}"/>
              </a:ext>
            </a:extLst>
          </p:cNvPr>
          <p:cNvSpPr txBox="1"/>
          <p:nvPr userDrawn="1"/>
        </p:nvSpPr>
        <p:spPr>
          <a:xfrm>
            <a:off x="9775226" y="5976165"/>
            <a:ext cx="2375463" cy="415498"/>
          </a:xfrm>
          <a:prstGeom prst="rect">
            <a:avLst/>
          </a:prstGeom>
          <a:noFill/>
        </p:spPr>
        <p:txBody>
          <a:bodyPr wrap="square">
            <a:spAutoFit/>
          </a:bodyPr>
          <a:lstStyle/>
          <a:p>
            <a:pPr lvl="0" algn="ctr"/>
            <a:r>
              <a:rPr lang="en-US" sz="1050" dirty="0">
                <a:solidFill>
                  <a:schemeClr val="tx1"/>
                </a:solidFill>
                <a:latin typeface="Poppins" panose="00000500000000000000" pitchFamily="2" charset="0"/>
                <a:cs typeface="Poppins" panose="00000500000000000000" pitchFamily="2" charset="0"/>
              </a:rPr>
              <a:t>President &amp; Medical Director, Apollo Medical Group P.A.</a:t>
            </a:r>
          </a:p>
        </p:txBody>
      </p:sp>
      <p:sp>
        <p:nvSpPr>
          <p:cNvPr id="79" name="Picture Placeholder 39">
            <a:extLst>
              <a:ext uri="{FF2B5EF4-FFF2-40B4-BE49-F238E27FC236}">
                <a16:creationId xmlns:a16="http://schemas.microsoft.com/office/drawing/2014/main" id="{8CB71D0F-3C19-FEB2-E6C2-9374C0073B8E}"/>
              </a:ext>
            </a:extLst>
          </p:cNvPr>
          <p:cNvSpPr>
            <a:spLocks noGrp="1"/>
          </p:cNvSpPr>
          <p:nvPr>
            <p:ph type="pic" sz="quarter" idx="51" hasCustomPrompt="1"/>
          </p:nvPr>
        </p:nvSpPr>
        <p:spPr>
          <a:xfrm>
            <a:off x="5051930" y="189995"/>
            <a:ext cx="1319804" cy="1250836"/>
          </a:xfrm>
          <a:prstGeom prst="rect">
            <a:avLst/>
          </a:prstGeom>
        </p:spPr>
        <p:txBody>
          <a:bodyPr/>
          <a:lstStyle>
            <a:lvl1pPr marL="0" indent="0">
              <a:buNone/>
              <a:defRPr sz="2000" b="1"/>
            </a:lvl1pPr>
          </a:lstStyle>
          <a:p>
            <a:r>
              <a:rPr lang="en-US" dirty="0"/>
              <a:t>HEADSHOT</a:t>
            </a:r>
          </a:p>
        </p:txBody>
      </p:sp>
      <p:sp>
        <p:nvSpPr>
          <p:cNvPr id="2" name="TextBox 1">
            <a:extLst>
              <a:ext uri="{FF2B5EF4-FFF2-40B4-BE49-F238E27FC236}">
                <a16:creationId xmlns:a16="http://schemas.microsoft.com/office/drawing/2014/main" id="{223C1975-4159-D964-269E-4968AB37900D}"/>
              </a:ext>
            </a:extLst>
          </p:cNvPr>
          <p:cNvSpPr txBox="1"/>
          <p:nvPr userDrawn="1"/>
        </p:nvSpPr>
        <p:spPr>
          <a:xfrm>
            <a:off x="3041650" y="6581001"/>
            <a:ext cx="6108700" cy="261610"/>
          </a:xfrm>
          <a:prstGeom prst="rect">
            <a:avLst/>
          </a:prstGeom>
          <a:noFill/>
        </p:spPr>
        <p:txBody>
          <a:bodyPr wrap="square">
            <a:spAutoFit/>
          </a:bodyPr>
          <a:lstStyle/>
          <a:p>
            <a:pPr algn="ctr"/>
            <a:r>
              <a:rPr lang="en-US" sz="1100" b="1" dirty="0">
                <a:effectLst/>
                <a:latin typeface="Aptos" panose="020B0004020202020204" pitchFamily="34" charset="0"/>
                <a:ea typeface="Times New Roman" panose="02020603050405020304" pitchFamily="18" charset="0"/>
                <a:cs typeface="Aptos" panose="020B0004020202020204" pitchFamily="34" charset="0"/>
              </a:rPr>
              <a:t>Information contained is confidential, all information is subject to change.</a:t>
            </a:r>
            <a:endParaRPr lang="en-US" sz="1100" b="1" dirty="0"/>
          </a:p>
        </p:txBody>
      </p:sp>
    </p:spTree>
    <p:extLst>
      <p:ext uri="{BB962C8B-B14F-4D97-AF65-F5344CB8AC3E}">
        <p14:creationId xmlns:p14="http://schemas.microsoft.com/office/powerpoint/2010/main" val="120154037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ontent5">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F5580E-4143-4273-98B8-3B9DE357CEF8}"/>
              </a:ext>
            </a:extLst>
          </p:cNvPr>
          <p:cNvSpPr/>
          <p:nvPr userDrawn="1"/>
        </p:nvSpPr>
        <p:spPr>
          <a:xfrm>
            <a:off x="-40943" y="0"/>
            <a:ext cx="2430460" cy="6858000"/>
          </a:xfrm>
          <a:prstGeom prst="rect">
            <a:avLst/>
          </a:prstGeom>
          <a:solidFill>
            <a:srgbClr val="D7F1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45">
            <a:extLst>
              <a:ext uri="{FF2B5EF4-FFF2-40B4-BE49-F238E27FC236}">
                <a16:creationId xmlns:a16="http://schemas.microsoft.com/office/drawing/2014/main" id="{C248F7AC-B25A-7499-40BC-0A7B3DAAA700}"/>
              </a:ext>
            </a:extLst>
          </p:cNvPr>
          <p:cNvSpPr>
            <a:spLocks noGrp="1"/>
          </p:cNvSpPr>
          <p:nvPr>
            <p:ph type="body" sz="quarter" idx="21" hasCustomPrompt="1"/>
          </p:nvPr>
        </p:nvSpPr>
        <p:spPr>
          <a:xfrm rot="16200000">
            <a:off x="-467366" y="3702752"/>
            <a:ext cx="4537562" cy="1615927"/>
          </a:xfrm>
          <a:prstGeom prst="rect">
            <a:avLst/>
          </a:prstGeom>
        </p:spPr>
        <p:txBody>
          <a:bodyPr/>
          <a:lstStyle>
            <a:lvl1pPr marL="0" indent="0" algn="l">
              <a:buNone/>
              <a:defRPr sz="4000" b="1">
                <a:solidFill>
                  <a:schemeClr val="tx1"/>
                </a:solidFill>
                <a:latin typeface="Poppins" panose="00000500000000000000" pitchFamily="2" charset="0"/>
                <a:cs typeface="Poppins" panose="00000500000000000000" pitchFamily="2" charset="0"/>
              </a:defRPr>
            </a:lvl1pPr>
          </a:lstStyle>
          <a:p>
            <a:pPr lvl="0"/>
            <a:r>
              <a:rPr lang="en-US"/>
              <a:t>OUR </a:t>
            </a:r>
          </a:p>
          <a:p>
            <a:pPr lvl="0"/>
            <a:r>
              <a:rPr lang="en-US"/>
              <a:t>PRODUCTS</a:t>
            </a:r>
          </a:p>
        </p:txBody>
      </p:sp>
      <p:grpSp>
        <p:nvGrpSpPr>
          <p:cNvPr id="2" name="Group 1">
            <a:extLst>
              <a:ext uri="{FF2B5EF4-FFF2-40B4-BE49-F238E27FC236}">
                <a16:creationId xmlns:a16="http://schemas.microsoft.com/office/drawing/2014/main" id="{EF01B4EB-F8D9-B24D-7485-8DBFD6EC35CE}"/>
              </a:ext>
            </a:extLst>
          </p:cNvPr>
          <p:cNvGrpSpPr/>
          <p:nvPr userDrawn="1"/>
        </p:nvGrpSpPr>
        <p:grpSpPr>
          <a:xfrm rot="5400000" flipH="1">
            <a:off x="424422" y="-250159"/>
            <a:ext cx="1103571" cy="1773586"/>
            <a:chOff x="4957058" y="1983284"/>
            <a:chExt cx="672165" cy="1080258"/>
          </a:xfrm>
        </p:grpSpPr>
        <p:sp>
          <p:nvSpPr>
            <p:cNvPr id="3" name="Oval 67">
              <a:extLst>
                <a:ext uri="{FF2B5EF4-FFF2-40B4-BE49-F238E27FC236}">
                  <a16:creationId xmlns:a16="http://schemas.microsoft.com/office/drawing/2014/main" id="{B0D0169C-DAC1-090E-3936-911DCFB31F80}"/>
                </a:ext>
              </a:extLst>
            </p:cNvPr>
            <p:cNvSpPr>
              <a:spLocks noChangeArrowheads="1"/>
            </p:cNvSpPr>
            <p:nvPr/>
          </p:nvSpPr>
          <p:spPr bwMode="auto">
            <a:xfrm rot="5400000">
              <a:off x="5550631" y="2872800"/>
              <a:ext cx="78592" cy="78592"/>
            </a:xfrm>
            <a:prstGeom prst="plus">
              <a:avLst>
                <a:gd name="adj" fmla="val 3081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Oval 68">
              <a:extLst>
                <a:ext uri="{FF2B5EF4-FFF2-40B4-BE49-F238E27FC236}">
                  <a16:creationId xmlns:a16="http://schemas.microsoft.com/office/drawing/2014/main" id="{E072800D-9CA1-E9C1-8AE2-7AF01753429E}"/>
                </a:ext>
              </a:extLst>
            </p:cNvPr>
            <p:cNvSpPr>
              <a:spLocks noChangeArrowheads="1"/>
            </p:cNvSpPr>
            <p:nvPr/>
          </p:nvSpPr>
          <p:spPr bwMode="auto">
            <a:xfrm rot="5400000">
              <a:off x="5236344" y="2870526"/>
              <a:ext cx="78592" cy="83143"/>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Oval 73">
              <a:extLst>
                <a:ext uri="{FF2B5EF4-FFF2-40B4-BE49-F238E27FC236}">
                  <a16:creationId xmlns:a16="http://schemas.microsoft.com/office/drawing/2014/main" id="{6EB7D7DB-3A62-8F22-47D2-7C9FA5562F5E}"/>
                </a:ext>
              </a:extLst>
            </p:cNvPr>
            <p:cNvSpPr>
              <a:spLocks noChangeArrowheads="1"/>
            </p:cNvSpPr>
            <p:nvPr/>
          </p:nvSpPr>
          <p:spPr bwMode="auto">
            <a:xfrm rot="5400000">
              <a:off x="5544024" y="2573821"/>
              <a:ext cx="75021" cy="79968"/>
            </a:xfrm>
            <a:prstGeom prst="plus">
              <a:avLst>
                <a:gd name="adj" fmla="val 37799"/>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74">
              <a:extLst>
                <a:ext uri="{FF2B5EF4-FFF2-40B4-BE49-F238E27FC236}">
                  <a16:creationId xmlns:a16="http://schemas.microsoft.com/office/drawing/2014/main" id="{F08D1B8B-B547-8983-8E2E-E7B0BF8E8749}"/>
                </a:ext>
              </a:extLst>
            </p:cNvPr>
            <p:cNvSpPr>
              <a:spLocks noChangeArrowheads="1"/>
            </p:cNvSpPr>
            <p:nvPr/>
          </p:nvSpPr>
          <p:spPr bwMode="auto">
            <a:xfrm rot="5400000">
              <a:off x="5251779" y="2574509"/>
              <a:ext cx="75021" cy="78592"/>
            </a:xfrm>
            <a:prstGeom prst="plus">
              <a:avLst>
                <a:gd name="adj" fmla="val 37189"/>
              </a:avLst>
            </a:prstGeom>
            <a:solidFill>
              <a:srgbClr val="78BE2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75">
              <a:extLst>
                <a:ext uri="{FF2B5EF4-FFF2-40B4-BE49-F238E27FC236}">
                  <a16:creationId xmlns:a16="http://schemas.microsoft.com/office/drawing/2014/main" id="{9275403E-D0D4-ACB4-36A6-54319464917F}"/>
                </a:ext>
              </a:extLst>
            </p:cNvPr>
            <p:cNvSpPr>
              <a:spLocks noChangeArrowheads="1"/>
            </p:cNvSpPr>
            <p:nvPr/>
          </p:nvSpPr>
          <p:spPr bwMode="auto">
            <a:xfrm rot="5400000">
              <a:off x="4960631" y="2572722"/>
              <a:ext cx="75021" cy="82165"/>
            </a:xfrm>
            <a:prstGeom prst="plus">
              <a:avLst>
                <a:gd name="adj" fmla="val 3515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AEDB"/>
                </a:solidFill>
                <a:highlight>
                  <a:srgbClr val="00AEDB"/>
                </a:highlight>
              </a:endParaRPr>
            </a:p>
          </p:txBody>
        </p:sp>
        <p:sp>
          <p:nvSpPr>
            <p:cNvPr id="16" name="Oval 81">
              <a:extLst>
                <a:ext uri="{FF2B5EF4-FFF2-40B4-BE49-F238E27FC236}">
                  <a16:creationId xmlns:a16="http://schemas.microsoft.com/office/drawing/2014/main" id="{306BA022-39E4-C959-B205-8132F92DC34A}"/>
                </a:ext>
              </a:extLst>
            </p:cNvPr>
            <p:cNvSpPr>
              <a:spLocks noChangeArrowheads="1"/>
            </p:cNvSpPr>
            <p:nvPr/>
          </p:nvSpPr>
          <p:spPr bwMode="auto">
            <a:xfrm rot="5400000">
              <a:off x="4957059" y="2276216"/>
              <a:ext cx="82166" cy="82165"/>
            </a:xfrm>
            <a:prstGeom prst="plus">
              <a:avLst>
                <a:gd name="adj" fmla="val 3242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85">
              <a:extLst>
                <a:ext uri="{FF2B5EF4-FFF2-40B4-BE49-F238E27FC236}">
                  <a16:creationId xmlns:a16="http://schemas.microsoft.com/office/drawing/2014/main" id="{39A322B9-13C2-B618-C459-AD9E96BF9224}"/>
                </a:ext>
              </a:extLst>
            </p:cNvPr>
            <p:cNvSpPr>
              <a:spLocks noChangeArrowheads="1"/>
            </p:cNvSpPr>
            <p:nvPr/>
          </p:nvSpPr>
          <p:spPr bwMode="auto">
            <a:xfrm rot="5400000">
              <a:off x="5251438" y="1981156"/>
              <a:ext cx="75021" cy="79277"/>
            </a:xfrm>
            <a:prstGeom prst="plus">
              <a:avLst>
                <a:gd name="adj" fmla="val 35158"/>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81">
              <a:extLst>
                <a:ext uri="{FF2B5EF4-FFF2-40B4-BE49-F238E27FC236}">
                  <a16:creationId xmlns:a16="http://schemas.microsoft.com/office/drawing/2014/main" id="{5446BCEA-2F99-8579-84C8-14C8E9B47D43}"/>
                </a:ext>
              </a:extLst>
            </p:cNvPr>
            <p:cNvSpPr>
              <a:spLocks noChangeArrowheads="1"/>
            </p:cNvSpPr>
            <p:nvPr/>
          </p:nvSpPr>
          <p:spPr bwMode="auto">
            <a:xfrm rot="5400000">
              <a:off x="4959989" y="2978445"/>
              <a:ext cx="82166" cy="88027"/>
            </a:xfrm>
            <a:prstGeom prst="plus">
              <a:avLst>
                <a:gd name="adj" fmla="val 3613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71908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ontserrat"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9683B-528E-4BFE-98F3-C7F56928917F}"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92232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7F9683B-528E-4BFE-98F3-C7F56928917F}"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79575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376898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Montserrat" panose="00000500000000000000" pitchFamily="2" charset="0"/>
              </a:defRPr>
            </a:lvl1pPr>
            <a:lvl2pPr>
              <a:defRPr sz="2800">
                <a:latin typeface="Montserrat" panose="00000500000000000000" pitchFamily="2" charset="0"/>
              </a:defRPr>
            </a:lvl2pPr>
            <a:lvl3pPr>
              <a:defRPr sz="24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9683B-528E-4BFE-98F3-C7F56928917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8CEB-34B4-42E0-92A2-6F2F98D71F73}" type="slidenum">
              <a:rPr lang="en-US" smtClean="0"/>
              <a:t>‹#›</a:t>
            </a:fld>
            <a:endParaRPr lang="en-US"/>
          </a:p>
        </p:txBody>
      </p:sp>
    </p:spTree>
    <p:extLst>
      <p:ext uri="{BB962C8B-B14F-4D97-AF65-F5344CB8AC3E}">
        <p14:creationId xmlns:p14="http://schemas.microsoft.com/office/powerpoint/2010/main" val="144795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3.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57F9683B-528E-4BFE-98F3-C7F56928917F}" type="datetimeFigureOut">
              <a:rPr lang="en-US" smtClean="0"/>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52008CEB-34B4-42E0-92A2-6F2F98D71F73}" type="slidenum">
              <a:rPr lang="en-US" smtClean="0"/>
              <a:t>‹#›</a:t>
            </a:fld>
            <a:endParaRPr lang="en-US"/>
          </a:p>
        </p:txBody>
      </p:sp>
      <p:pic>
        <p:nvPicPr>
          <p:cNvPr id="2" name="Picture 1">
            <a:extLst>
              <a:ext uri="{FF2B5EF4-FFF2-40B4-BE49-F238E27FC236}">
                <a16:creationId xmlns:a16="http://schemas.microsoft.com/office/drawing/2014/main" id="{C62591CA-AA31-6510-F4C9-9E93B771FA4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32492" y="6538912"/>
            <a:ext cx="1611415" cy="254589"/>
          </a:xfrm>
          <a:prstGeom prst="rect">
            <a:avLst/>
          </a:prstGeom>
        </p:spPr>
      </p:pic>
    </p:spTree>
    <p:extLst>
      <p:ext uri="{BB962C8B-B14F-4D97-AF65-F5344CB8AC3E}">
        <p14:creationId xmlns:p14="http://schemas.microsoft.com/office/powerpoint/2010/main" val="225035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57F9683B-528E-4BFE-98F3-C7F56928917F}" type="datetimeFigureOut">
              <a:rPr lang="en-US" smtClean="0"/>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52008CEB-34B4-42E0-92A2-6F2F98D71F73}" type="slidenum">
              <a:rPr lang="en-US" smtClean="0"/>
              <a:t>‹#›</a:t>
            </a:fld>
            <a:endParaRPr lang="en-US"/>
          </a:p>
        </p:txBody>
      </p:sp>
      <p:pic>
        <p:nvPicPr>
          <p:cNvPr id="2" name="Picture 1">
            <a:extLst>
              <a:ext uri="{FF2B5EF4-FFF2-40B4-BE49-F238E27FC236}">
                <a16:creationId xmlns:a16="http://schemas.microsoft.com/office/drawing/2014/main" id="{C62591CA-AA31-6510-F4C9-9E93B771FA47}"/>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32492" y="6538912"/>
            <a:ext cx="1611415" cy="254589"/>
          </a:xfrm>
          <a:prstGeom prst="rect">
            <a:avLst/>
          </a:prstGeom>
        </p:spPr>
      </p:pic>
    </p:spTree>
    <p:extLst>
      <p:ext uri="{BB962C8B-B14F-4D97-AF65-F5344CB8AC3E}">
        <p14:creationId xmlns:p14="http://schemas.microsoft.com/office/powerpoint/2010/main" val="31608168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57F9683B-528E-4BFE-98F3-C7F56928917F}" type="datetimeFigureOut">
              <a:rPr lang="en-US" smtClean="0"/>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52008CEB-34B4-42E0-92A2-6F2F98D71F73}" type="slidenum">
              <a:rPr lang="en-US" smtClean="0"/>
              <a:t>‹#›</a:t>
            </a:fld>
            <a:endParaRPr lang="en-US"/>
          </a:p>
        </p:txBody>
      </p:sp>
      <p:pic>
        <p:nvPicPr>
          <p:cNvPr id="2" name="Picture 1">
            <a:extLst>
              <a:ext uri="{FF2B5EF4-FFF2-40B4-BE49-F238E27FC236}">
                <a16:creationId xmlns:a16="http://schemas.microsoft.com/office/drawing/2014/main" id="{C62591CA-AA31-6510-F4C9-9E93B771FA47}"/>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32492" y="6538912"/>
            <a:ext cx="1611415" cy="254589"/>
          </a:xfrm>
          <a:prstGeom prst="rect">
            <a:avLst/>
          </a:prstGeom>
        </p:spPr>
      </p:pic>
      <p:sp>
        <p:nvSpPr>
          <p:cNvPr id="7" name="TextBox 6">
            <a:extLst>
              <a:ext uri="{FF2B5EF4-FFF2-40B4-BE49-F238E27FC236}">
                <a16:creationId xmlns:a16="http://schemas.microsoft.com/office/drawing/2014/main" id="{85CB1BEE-6C9B-6D2B-BF72-6F7D441457ED}"/>
              </a:ext>
            </a:extLst>
          </p:cNvPr>
          <p:cNvSpPr txBox="1"/>
          <p:nvPr userDrawn="1"/>
        </p:nvSpPr>
        <p:spPr>
          <a:xfrm>
            <a:off x="3041650" y="6581001"/>
            <a:ext cx="6108700" cy="261610"/>
          </a:xfrm>
          <a:prstGeom prst="rect">
            <a:avLst/>
          </a:prstGeom>
          <a:noFill/>
        </p:spPr>
        <p:txBody>
          <a:bodyPr wrap="square">
            <a:spAutoFit/>
          </a:bodyPr>
          <a:lstStyle/>
          <a:p>
            <a:pPr algn="ctr"/>
            <a:r>
              <a:rPr lang="en-US" sz="1100" b="1" dirty="0">
                <a:effectLst/>
                <a:latin typeface="Aptos" panose="020B0004020202020204" pitchFamily="34" charset="0"/>
                <a:ea typeface="Times New Roman" panose="02020603050405020304" pitchFamily="18" charset="0"/>
                <a:cs typeface="Aptos" panose="020B0004020202020204" pitchFamily="34" charset="0"/>
              </a:rPr>
              <a:t>Information contained is confidential, all information is subject to change.</a:t>
            </a:r>
            <a:endParaRPr lang="en-US" sz="1100" b="1" dirty="0"/>
          </a:p>
        </p:txBody>
      </p:sp>
    </p:spTree>
    <p:extLst>
      <p:ext uri="{BB962C8B-B14F-4D97-AF65-F5344CB8AC3E}">
        <p14:creationId xmlns:p14="http://schemas.microsoft.com/office/powerpoint/2010/main" val="34464859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9.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nam10.safelinks.protection.outlook.com/?url=https%3A%2F%2Fwww.medicare.gov%2Fabout-us%2Fnondiscrimination%2Faccessibility-nondiscrimination.html&amp;data=05%7C01%7Cbrittany.cardinal%40eternalHealth.com%7Ca050b3ee108f45f1ae1308db68ffaf63%7C98642bfc0b2941f1be5987207c272fd5%7C0%7C0%7C638219219603193304%7CUnknown%7CTWFpbGZsb3d8eyJWIjoiMC4wLjAwMDAiLCJQIjoiV2luMzIiLCJBTiI6Ik1haWwiLCJXVCI6Mn0%3D%7C3000%7C%7C%7C&amp;sdata=WwCwDnUEfhS0YxscLhGMWfcLOXycxGWPrMtkX%2F50P30%3D&amp;reserved=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A983E1-1C39-57F4-A496-C259CA747824}"/>
              </a:ext>
            </a:extLst>
          </p:cNvPr>
          <p:cNvSpPr/>
          <p:nvPr/>
        </p:nvSpPr>
        <p:spPr>
          <a:xfrm>
            <a:off x="0" y="3285141"/>
            <a:ext cx="5202936" cy="1239642"/>
          </a:xfrm>
          <a:prstGeom prst="rect">
            <a:avLst/>
          </a:prstGeom>
          <a:solidFill>
            <a:srgbClr val="00AEDB">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Title 1">
            <a:extLst>
              <a:ext uri="{FF2B5EF4-FFF2-40B4-BE49-F238E27FC236}">
                <a16:creationId xmlns:a16="http://schemas.microsoft.com/office/drawing/2014/main" id="{C3E6C44E-8526-2621-598D-90C2FB01C3E4}"/>
              </a:ext>
            </a:extLst>
          </p:cNvPr>
          <p:cNvSpPr>
            <a:spLocks noGrp="1"/>
          </p:cNvSpPr>
          <p:nvPr>
            <p:ph type="title"/>
          </p:nvPr>
        </p:nvSpPr>
        <p:spPr>
          <a:xfrm>
            <a:off x="376459" y="3364993"/>
            <a:ext cx="4826477" cy="1325563"/>
          </a:xfrm>
        </p:spPr>
        <p:txBody>
          <a:bodyPr/>
          <a:lstStyle/>
          <a:p>
            <a:r>
              <a:rPr lang="en-US" sz="3600" b="1" dirty="0">
                <a:solidFill>
                  <a:srgbClr val="7AC046"/>
                </a:solidFill>
                <a:latin typeface="+mn-lt"/>
              </a:rPr>
              <a:t>Plan Year 2025 </a:t>
            </a:r>
            <a:br>
              <a:rPr lang="en-US" sz="3600" b="1" dirty="0">
                <a:latin typeface="+mn-lt"/>
              </a:rPr>
            </a:br>
            <a:r>
              <a:rPr lang="en-US" sz="3200" b="1" dirty="0">
                <a:solidFill>
                  <a:srgbClr val="00AEDB"/>
                </a:solidFill>
                <a:latin typeface="+mn-lt"/>
              </a:rPr>
              <a:t>Sales Presentation</a:t>
            </a:r>
            <a:endParaRPr lang="en-US" sz="3600" b="1" dirty="0">
              <a:solidFill>
                <a:srgbClr val="00AEDB"/>
              </a:solidFill>
              <a:latin typeface="+mn-lt"/>
            </a:endParaRPr>
          </a:p>
        </p:txBody>
      </p:sp>
      <p:pic>
        <p:nvPicPr>
          <p:cNvPr id="4" name="Picture 3" descr="A green text on a black background&#10;&#10;Description automatically generated">
            <a:extLst>
              <a:ext uri="{FF2B5EF4-FFF2-40B4-BE49-F238E27FC236}">
                <a16:creationId xmlns:a16="http://schemas.microsoft.com/office/drawing/2014/main" id="{D9BF4484-8733-7A30-00CB-254824DF6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6" y="1889757"/>
            <a:ext cx="5719541" cy="903639"/>
          </a:xfrm>
          <a:prstGeom prst="rect">
            <a:avLst/>
          </a:prstGeom>
        </p:spPr>
      </p:pic>
      <p:sp>
        <p:nvSpPr>
          <p:cNvPr id="6" name="TextBox 5">
            <a:extLst>
              <a:ext uri="{FF2B5EF4-FFF2-40B4-BE49-F238E27FC236}">
                <a16:creationId xmlns:a16="http://schemas.microsoft.com/office/drawing/2014/main" id="{C07BCB98-0302-22B0-236C-53AB8EA8B8C0}"/>
              </a:ext>
            </a:extLst>
          </p:cNvPr>
          <p:cNvSpPr txBox="1"/>
          <p:nvPr/>
        </p:nvSpPr>
        <p:spPr>
          <a:xfrm>
            <a:off x="10645902" y="6426446"/>
            <a:ext cx="1902714" cy="276999"/>
          </a:xfrm>
          <a:prstGeom prst="rect">
            <a:avLst/>
          </a:prstGeom>
          <a:noFill/>
        </p:spPr>
        <p:txBody>
          <a:bodyPr wrap="square">
            <a:spAutoFit/>
          </a:bodyPr>
          <a:lstStyle/>
          <a:p>
            <a:r>
              <a:rPr lang="en-US" sz="1200" b="0" i="0" dirty="0">
                <a:solidFill>
                  <a:srgbClr val="000000"/>
                </a:solidFill>
                <a:effectLst/>
                <a:latin typeface="+mj-lt"/>
              </a:rPr>
              <a:t>Y0160_SPA25_M</a:t>
            </a:r>
            <a:endParaRPr lang="en-US" sz="1200" dirty="0">
              <a:latin typeface="+mj-lt"/>
            </a:endParaRPr>
          </a:p>
        </p:txBody>
      </p:sp>
    </p:spTree>
    <p:extLst>
      <p:ext uri="{BB962C8B-B14F-4D97-AF65-F5344CB8AC3E}">
        <p14:creationId xmlns:p14="http://schemas.microsoft.com/office/powerpoint/2010/main" val="134257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1D9093F-93D7-C6FE-F265-AD3E6F29450B}"/>
              </a:ext>
            </a:extLst>
          </p:cNvPr>
          <p:cNvSpPr/>
          <p:nvPr/>
        </p:nvSpPr>
        <p:spPr>
          <a:xfrm>
            <a:off x="0" y="1615215"/>
            <a:ext cx="12192000" cy="3975042"/>
          </a:xfrm>
          <a:prstGeom prst="rect">
            <a:avLst/>
          </a:prstGeom>
          <a:solidFill>
            <a:srgbClr val="00B0F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36E45-425C-C338-96FC-8DD2B162F521}"/>
              </a:ext>
            </a:extLst>
          </p:cNvPr>
          <p:cNvSpPr>
            <a:spLocks noGrp="1"/>
          </p:cNvSpPr>
          <p:nvPr>
            <p:ph type="title"/>
          </p:nvPr>
        </p:nvSpPr>
        <p:spPr/>
        <p:txBody>
          <a:bodyPr/>
          <a:lstStyle/>
          <a:p>
            <a:r>
              <a:rPr lang="en-US" dirty="0"/>
              <a:t>2025 Part D Coverage Stages</a:t>
            </a:r>
          </a:p>
        </p:txBody>
      </p:sp>
      <p:sp>
        <p:nvSpPr>
          <p:cNvPr id="4" name="Rectangle 3">
            <a:extLst>
              <a:ext uri="{FF2B5EF4-FFF2-40B4-BE49-F238E27FC236}">
                <a16:creationId xmlns:a16="http://schemas.microsoft.com/office/drawing/2014/main" id="{EC92371D-6A0D-4180-1600-D48C0698DFA1}"/>
              </a:ext>
            </a:extLst>
          </p:cNvPr>
          <p:cNvSpPr/>
          <p:nvPr/>
        </p:nvSpPr>
        <p:spPr>
          <a:xfrm>
            <a:off x="2025950" y="3691853"/>
            <a:ext cx="1518249" cy="1570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90357F-6E87-6DEC-5B98-4349B14620BB}"/>
              </a:ext>
            </a:extLst>
          </p:cNvPr>
          <p:cNvSpPr/>
          <p:nvPr/>
        </p:nvSpPr>
        <p:spPr>
          <a:xfrm>
            <a:off x="5148360" y="4942848"/>
            <a:ext cx="1518249" cy="3105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17D7873-7815-9BF6-7293-D138C14F3EAE}"/>
              </a:ext>
            </a:extLst>
          </p:cNvPr>
          <p:cNvCxnSpPr>
            <a:cxnSpLocks/>
          </p:cNvCxnSpPr>
          <p:nvPr/>
        </p:nvCxnSpPr>
        <p:spPr>
          <a:xfrm>
            <a:off x="4246094" y="1916094"/>
            <a:ext cx="0" cy="3163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2790D7-5EB8-5673-A5D9-89E01C778B69}"/>
              </a:ext>
            </a:extLst>
          </p:cNvPr>
          <p:cNvCxnSpPr>
            <a:cxnSpLocks/>
          </p:cNvCxnSpPr>
          <p:nvPr/>
        </p:nvCxnSpPr>
        <p:spPr>
          <a:xfrm>
            <a:off x="7543800" y="1916094"/>
            <a:ext cx="0" cy="324112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A4BFFE8-2598-7952-A62A-E0F623A41BC9}"/>
              </a:ext>
            </a:extLst>
          </p:cNvPr>
          <p:cNvSpPr txBox="1"/>
          <p:nvPr/>
        </p:nvSpPr>
        <p:spPr>
          <a:xfrm>
            <a:off x="1928757" y="1993846"/>
            <a:ext cx="1796241" cy="1369606"/>
          </a:xfrm>
          <a:prstGeom prst="rect">
            <a:avLst/>
          </a:prstGeom>
          <a:noFill/>
        </p:spPr>
        <p:txBody>
          <a:bodyPr wrap="square" rtlCol="0">
            <a:spAutoFit/>
          </a:bodyPr>
          <a:lstStyle/>
          <a:p>
            <a:pPr algn="ctr">
              <a:spcAft>
                <a:spcPts val="600"/>
              </a:spcAft>
            </a:pPr>
            <a:r>
              <a:rPr lang="en-US" sz="1600" b="1" u="sng" dirty="0">
                <a:latin typeface="Aptos Display" panose="020B0004020202020204" pitchFamily="34" charset="0"/>
              </a:rPr>
              <a:t>Stage 1</a:t>
            </a:r>
          </a:p>
          <a:p>
            <a:pPr algn="ctr"/>
            <a:r>
              <a:rPr lang="en-US" sz="1200" dirty="0">
                <a:latin typeface="Aptos Display" panose="020B0004020202020204" pitchFamily="34" charset="0"/>
              </a:rPr>
              <a:t>Deductible</a:t>
            </a:r>
          </a:p>
          <a:p>
            <a:endParaRPr lang="en-US" sz="1400" dirty="0">
              <a:latin typeface="Aptos Display" panose="020B0004020202020204" pitchFamily="34" charset="0"/>
            </a:endParaRPr>
          </a:p>
          <a:p>
            <a:r>
              <a:rPr lang="en-US" sz="1200" dirty="0">
                <a:latin typeface="Aptos Display" panose="020B0004020202020204" pitchFamily="34" charset="0"/>
              </a:rPr>
              <a:t>You pay all costs when applicable until deductible is met</a:t>
            </a:r>
          </a:p>
        </p:txBody>
      </p:sp>
      <p:sp>
        <p:nvSpPr>
          <p:cNvPr id="24" name="TextBox 23">
            <a:extLst>
              <a:ext uri="{FF2B5EF4-FFF2-40B4-BE49-F238E27FC236}">
                <a16:creationId xmlns:a16="http://schemas.microsoft.com/office/drawing/2014/main" id="{3F158877-D332-3E2E-B6B0-F6C8342952D0}"/>
              </a:ext>
            </a:extLst>
          </p:cNvPr>
          <p:cNvSpPr txBox="1"/>
          <p:nvPr/>
        </p:nvSpPr>
        <p:spPr>
          <a:xfrm>
            <a:off x="4949953" y="1993846"/>
            <a:ext cx="1915064" cy="1738938"/>
          </a:xfrm>
          <a:prstGeom prst="rect">
            <a:avLst/>
          </a:prstGeom>
          <a:noFill/>
        </p:spPr>
        <p:txBody>
          <a:bodyPr wrap="square" lIns="91440" tIns="45720" rIns="91440" bIns="45720" rtlCol="0" anchor="t">
            <a:spAutoFit/>
          </a:bodyPr>
          <a:lstStyle/>
          <a:p>
            <a:pPr algn="ctr">
              <a:spcAft>
                <a:spcPts val="600"/>
              </a:spcAft>
            </a:pPr>
            <a:r>
              <a:rPr lang="en-US" sz="1600" b="1" u="sng" dirty="0">
                <a:latin typeface="Aptos Display" panose="020B0004020202020204" pitchFamily="34" charset="0"/>
              </a:rPr>
              <a:t>Stage 2</a:t>
            </a:r>
          </a:p>
          <a:p>
            <a:pPr algn="ctr"/>
            <a:r>
              <a:rPr lang="en-US" sz="1200" dirty="0">
                <a:latin typeface="Aptos Display" panose="020B0004020202020204" pitchFamily="34" charset="0"/>
              </a:rPr>
              <a:t>Initial Coverage Period</a:t>
            </a:r>
          </a:p>
          <a:p>
            <a:endParaRPr lang="en-US" sz="1400" dirty="0">
              <a:latin typeface="Aptos Display" panose="020B0004020202020204" pitchFamily="34" charset="0"/>
            </a:endParaRPr>
          </a:p>
          <a:p>
            <a:r>
              <a:rPr lang="en-US" sz="1200" dirty="0">
                <a:latin typeface="Aptos Display" panose="020B0004020202020204" pitchFamily="34" charset="0"/>
              </a:rPr>
              <a:t>You and eternalHealth split costs. You will pay only a copay or coinsurance until you and eternalHealth have spent a total of </a:t>
            </a:r>
            <a:r>
              <a:rPr lang="en-US" sz="1200" b="1" dirty="0">
                <a:latin typeface="Aptos Display" panose="020B0004020202020204" pitchFamily="34" charset="0"/>
              </a:rPr>
              <a:t>$2,000</a:t>
            </a:r>
          </a:p>
        </p:txBody>
      </p:sp>
      <p:sp>
        <p:nvSpPr>
          <p:cNvPr id="25" name="TextBox 24">
            <a:extLst>
              <a:ext uri="{FF2B5EF4-FFF2-40B4-BE49-F238E27FC236}">
                <a16:creationId xmlns:a16="http://schemas.microsoft.com/office/drawing/2014/main" id="{8F597F0A-F1F4-7AB9-0788-2404EF0D54EE}"/>
              </a:ext>
            </a:extLst>
          </p:cNvPr>
          <p:cNvSpPr txBox="1"/>
          <p:nvPr/>
        </p:nvSpPr>
        <p:spPr>
          <a:xfrm>
            <a:off x="8153861" y="2059579"/>
            <a:ext cx="1915064" cy="1246495"/>
          </a:xfrm>
          <a:prstGeom prst="rect">
            <a:avLst/>
          </a:prstGeom>
          <a:noFill/>
        </p:spPr>
        <p:txBody>
          <a:bodyPr wrap="square" lIns="91440" tIns="45720" rIns="91440" bIns="45720" rtlCol="0" anchor="t">
            <a:spAutoFit/>
          </a:bodyPr>
          <a:lstStyle/>
          <a:p>
            <a:pPr algn="ctr">
              <a:spcAft>
                <a:spcPts val="600"/>
              </a:spcAft>
            </a:pPr>
            <a:r>
              <a:rPr lang="en-US" sz="1600" b="1" u="sng" dirty="0">
                <a:latin typeface="Aptos Display" panose="020B0004020202020204" pitchFamily="34" charset="0"/>
              </a:rPr>
              <a:t>Stage 3</a:t>
            </a:r>
          </a:p>
          <a:p>
            <a:pPr algn="ctr"/>
            <a:r>
              <a:rPr lang="en-US" sz="1200" dirty="0">
                <a:latin typeface="Aptos Display" panose="020B0004020202020204" pitchFamily="34" charset="0"/>
              </a:rPr>
              <a:t>Catastrophic Coverage</a:t>
            </a:r>
          </a:p>
          <a:p>
            <a:endParaRPr lang="en-US" sz="1400" dirty="0">
              <a:latin typeface="Aptos Display" panose="020B0004020202020204" pitchFamily="34" charset="0"/>
            </a:endParaRPr>
          </a:p>
          <a:p>
            <a:r>
              <a:rPr lang="en-US" sz="1400" b="1" dirty="0">
                <a:latin typeface="Aptos Display" panose="020B0004020202020204" pitchFamily="34" charset="0"/>
              </a:rPr>
              <a:t>You pay nothing for all covered drugs </a:t>
            </a:r>
          </a:p>
        </p:txBody>
      </p:sp>
    </p:spTree>
    <p:extLst>
      <p:ext uri="{BB962C8B-B14F-4D97-AF65-F5344CB8AC3E}">
        <p14:creationId xmlns:p14="http://schemas.microsoft.com/office/powerpoint/2010/main" val="310792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71D6-B239-C9AD-5AA1-F71A8D44D99C}"/>
              </a:ext>
            </a:extLst>
          </p:cNvPr>
          <p:cNvSpPr>
            <a:spLocks noGrp="1"/>
          </p:cNvSpPr>
          <p:nvPr>
            <p:ph type="title"/>
          </p:nvPr>
        </p:nvSpPr>
        <p:spPr/>
        <p:txBody>
          <a:bodyPr/>
          <a:lstStyle/>
          <a:p>
            <a:r>
              <a:rPr lang="en-US" dirty="0"/>
              <a:t>Extra Help</a:t>
            </a:r>
          </a:p>
        </p:txBody>
      </p:sp>
      <p:sp>
        <p:nvSpPr>
          <p:cNvPr id="3" name="Content Placeholder 2">
            <a:extLst>
              <a:ext uri="{FF2B5EF4-FFF2-40B4-BE49-F238E27FC236}">
                <a16:creationId xmlns:a16="http://schemas.microsoft.com/office/drawing/2014/main" id="{8FF01B03-BC2D-2A39-CCC9-AA788AF221D7}"/>
              </a:ext>
            </a:extLst>
          </p:cNvPr>
          <p:cNvSpPr>
            <a:spLocks noGrp="1"/>
          </p:cNvSpPr>
          <p:nvPr>
            <p:ph idx="1"/>
          </p:nvPr>
        </p:nvSpPr>
        <p:spPr>
          <a:xfrm>
            <a:off x="838200" y="1857374"/>
            <a:ext cx="4981575" cy="3887357"/>
          </a:xfrm>
        </p:spPr>
        <p:txBody>
          <a:bodyPr>
            <a:normAutofit/>
          </a:bodyPr>
          <a:lstStyle/>
          <a:p>
            <a:r>
              <a:rPr lang="en-US" sz="2000" dirty="0">
                <a:latin typeface="Aptos Display" panose="020B0004020202020204" pitchFamily="34" charset="0"/>
              </a:rPr>
              <a:t>Extra Help is a Medicare program that helps people who have limited income and resources pay for affordable costs related to Medicare prescription drug program costs, like:</a:t>
            </a:r>
          </a:p>
          <a:p>
            <a:endParaRPr lang="en-US" sz="2000" dirty="0">
              <a:latin typeface="Aptos Display" panose="020B0004020202020204" pitchFamily="34" charset="0"/>
            </a:endParaRPr>
          </a:p>
          <a:p>
            <a:pPr marL="457200" indent="-457200">
              <a:buFont typeface="Wingdings" panose="05000000000000000000" pitchFamily="2" charset="2"/>
              <a:buChar char="§"/>
            </a:pPr>
            <a:r>
              <a:rPr lang="en-US" sz="1800" b="1" dirty="0">
                <a:solidFill>
                  <a:srgbClr val="00B0F0"/>
                </a:solidFill>
                <a:latin typeface="Aptos Display" panose="020B0004020202020204" pitchFamily="34" charset="0"/>
              </a:rPr>
              <a:t>Premiums</a:t>
            </a:r>
          </a:p>
          <a:p>
            <a:pPr marL="457200" indent="-457200">
              <a:buFont typeface="Wingdings" panose="05000000000000000000" pitchFamily="2" charset="2"/>
              <a:buChar char="§"/>
            </a:pPr>
            <a:r>
              <a:rPr lang="en-US" sz="1800" b="1" dirty="0">
                <a:solidFill>
                  <a:srgbClr val="00B0F0"/>
                </a:solidFill>
                <a:latin typeface="Aptos Display" panose="020B0004020202020204" pitchFamily="34" charset="0"/>
              </a:rPr>
              <a:t>Deductibles</a:t>
            </a:r>
          </a:p>
          <a:p>
            <a:pPr marL="457200" indent="-457200">
              <a:buFont typeface="Wingdings" panose="05000000000000000000" pitchFamily="2" charset="2"/>
              <a:buChar char="§"/>
            </a:pPr>
            <a:r>
              <a:rPr lang="en-US" sz="1800" b="1" dirty="0">
                <a:solidFill>
                  <a:srgbClr val="00B0F0"/>
                </a:solidFill>
                <a:latin typeface="Aptos Display" panose="020B0004020202020204" pitchFamily="34" charset="0"/>
              </a:rPr>
              <a:t>Coinsurance</a:t>
            </a:r>
          </a:p>
        </p:txBody>
      </p:sp>
      <p:sp>
        <p:nvSpPr>
          <p:cNvPr id="4" name="Rectangle 3">
            <a:extLst>
              <a:ext uri="{FF2B5EF4-FFF2-40B4-BE49-F238E27FC236}">
                <a16:creationId xmlns:a16="http://schemas.microsoft.com/office/drawing/2014/main" id="{11A49CEC-519D-6A0E-2DF9-392FC14BF7AB}"/>
              </a:ext>
            </a:extLst>
          </p:cNvPr>
          <p:cNvSpPr/>
          <p:nvPr/>
        </p:nvSpPr>
        <p:spPr>
          <a:xfrm>
            <a:off x="7229475" y="1857374"/>
            <a:ext cx="4600575" cy="1676400"/>
          </a:xfrm>
          <a:prstGeom prst="rect">
            <a:avLst/>
          </a:prstGeom>
          <a:solidFill>
            <a:srgbClr val="78BE2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Display" panose="020B0004020202020204" pitchFamily="34" charset="0"/>
            </a:endParaRPr>
          </a:p>
        </p:txBody>
      </p:sp>
      <p:sp>
        <p:nvSpPr>
          <p:cNvPr id="5" name="Rectangle 4">
            <a:extLst>
              <a:ext uri="{FF2B5EF4-FFF2-40B4-BE49-F238E27FC236}">
                <a16:creationId xmlns:a16="http://schemas.microsoft.com/office/drawing/2014/main" id="{4DC64CB3-1632-443B-C36C-8D200CFC77D5}"/>
              </a:ext>
            </a:extLst>
          </p:cNvPr>
          <p:cNvSpPr/>
          <p:nvPr/>
        </p:nvSpPr>
        <p:spPr>
          <a:xfrm>
            <a:off x="7229475" y="3667125"/>
            <a:ext cx="4600575" cy="1676400"/>
          </a:xfrm>
          <a:prstGeom prst="rect">
            <a:avLst/>
          </a:prstGeom>
          <a:solidFill>
            <a:srgbClr val="00B0F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8CE3F3-1E54-9056-401C-5EF79EEF1FA4}"/>
              </a:ext>
            </a:extLst>
          </p:cNvPr>
          <p:cNvSpPr txBox="1"/>
          <p:nvPr/>
        </p:nvSpPr>
        <p:spPr>
          <a:xfrm>
            <a:off x="7629525" y="1981200"/>
            <a:ext cx="3933825" cy="1354217"/>
          </a:xfrm>
          <a:prstGeom prst="rect">
            <a:avLst/>
          </a:prstGeom>
          <a:noFill/>
        </p:spPr>
        <p:txBody>
          <a:bodyPr wrap="square" rtlCol="0">
            <a:spAutoFit/>
          </a:bodyPr>
          <a:lstStyle/>
          <a:p>
            <a:pPr algn="ctr"/>
            <a:r>
              <a:rPr lang="en-US" b="1" dirty="0">
                <a:latin typeface="Aptos Display" panose="020B0004020202020204" pitchFamily="34" charset="0"/>
              </a:rPr>
              <a:t>2024 Monthly Income Limits</a:t>
            </a:r>
          </a:p>
          <a:p>
            <a:pPr algn="ctr"/>
            <a:endParaRPr lang="en-US" dirty="0">
              <a:latin typeface="Aptos Display" panose="020B0004020202020204" pitchFamily="34" charset="0"/>
            </a:endParaRPr>
          </a:p>
          <a:p>
            <a:pPr>
              <a:spcAft>
                <a:spcPts val="1200"/>
              </a:spcAft>
            </a:pPr>
            <a:r>
              <a:rPr lang="en-US" dirty="0">
                <a:latin typeface="Aptos Display" panose="020B0004020202020204" pitchFamily="34" charset="0"/>
              </a:rPr>
              <a:t>Single: $1,882*</a:t>
            </a:r>
          </a:p>
          <a:p>
            <a:pPr>
              <a:spcAft>
                <a:spcPts val="1200"/>
              </a:spcAft>
            </a:pPr>
            <a:r>
              <a:rPr lang="en-US" dirty="0">
                <a:latin typeface="Aptos Display" panose="020B0004020202020204" pitchFamily="34" charset="0"/>
              </a:rPr>
              <a:t>Married: $2,555*</a:t>
            </a:r>
          </a:p>
        </p:txBody>
      </p:sp>
      <p:sp>
        <p:nvSpPr>
          <p:cNvPr id="7" name="TextBox 6">
            <a:extLst>
              <a:ext uri="{FF2B5EF4-FFF2-40B4-BE49-F238E27FC236}">
                <a16:creationId xmlns:a16="http://schemas.microsoft.com/office/drawing/2014/main" id="{A5BDEB92-5A32-B361-3891-DD9D2D6AA4D2}"/>
              </a:ext>
            </a:extLst>
          </p:cNvPr>
          <p:cNvSpPr txBox="1"/>
          <p:nvPr/>
        </p:nvSpPr>
        <p:spPr>
          <a:xfrm>
            <a:off x="7629525" y="3810000"/>
            <a:ext cx="3933825" cy="1354217"/>
          </a:xfrm>
          <a:prstGeom prst="rect">
            <a:avLst/>
          </a:prstGeom>
          <a:noFill/>
        </p:spPr>
        <p:txBody>
          <a:bodyPr wrap="square" rtlCol="0">
            <a:spAutoFit/>
          </a:bodyPr>
          <a:lstStyle/>
          <a:p>
            <a:pPr algn="ctr"/>
            <a:r>
              <a:rPr lang="en-US" b="1" dirty="0">
                <a:latin typeface="Aptos Display" panose="020B0004020202020204" pitchFamily="34" charset="0"/>
              </a:rPr>
              <a:t>2024 Annual Resource Limits</a:t>
            </a:r>
          </a:p>
          <a:p>
            <a:pPr algn="ctr"/>
            <a:endParaRPr lang="en-US" dirty="0">
              <a:latin typeface="Aptos Display" panose="020B0004020202020204" pitchFamily="34" charset="0"/>
            </a:endParaRPr>
          </a:p>
          <a:p>
            <a:pPr>
              <a:spcAft>
                <a:spcPts val="1200"/>
              </a:spcAft>
            </a:pPr>
            <a:r>
              <a:rPr lang="en-US" dirty="0">
                <a:latin typeface="Aptos Display" panose="020B0004020202020204" pitchFamily="34" charset="0"/>
              </a:rPr>
              <a:t>Single: $17,220</a:t>
            </a:r>
          </a:p>
          <a:p>
            <a:pPr>
              <a:spcAft>
                <a:spcPts val="1200"/>
              </a:spcAft>
            </a:pPr>
            <a:r>
              <a:rPr lang="en-US" dirty="0">
                <a:latin typeface="Aptos Display" panose="020B0004020202020204" pitchFamily="34" charset="0"/>
              </a:rPr>
              <a:t>Married: $34,360</a:t>
            </a:r>
          </a:p>
        </p:txBody>
      </p:sp>
      <p:sp>
        <p:nvSpPr>
          <p:cNvPr id="8" name="TextBox 7">
            <a:extLst>
              <a:ext uri="{FF2B5EF4-FFF2-40B4-BE49-F238E27FC236}">
                <a16:creationId xmlns:a16="http://schemas.microsoft.com/office/drawing/2014/main" id="{B7B05B01-66F3-0243-3844-980A02A4E2BC}"/>
              </a:ext>
            </a:extLst>
          </p:cNvPr>
          <p:cNvSpPr txBox="1"/>
          <p:nvPr/>
        </p:nvSpPr>
        <p:spPr>
          <a:xfrm>
            <a:off x="8886825" y="6453131"/>
            <a:ext cx="3257550" cy="276999"/>
          </a:xfrm>
          <a:prstGeom prst="rect">
            <a:avLst/>
          </a:prstGeom>
          <a:noFill/>
        </p:spPr>
        <p:txBody>
          <a:bodyPr wrap="square" rtlCol="0">
            <a:spAutoFit/>
          </a:bodyPr>
          <a:lstStyle/>
          <a:p>
            <a:pPr algn="r"/>
            <a:r>
              <a:rPr lang="en-US" sz="1200" b="1">
                <a:latin typeface="+mj-lt"/>
              </a:rPr>
              <a:t>*Doesn’t account for $20 grace</a:t>
            </a:r>
          </a:p>
        </p:txBody>
      </p:sp>
    </p:spTree>
    <p:extLst>
      <p:ext uri="{BB962C8B-B14F-4D97-AF65-F5344CB8AC3E}">
        <p14:creationId xmlns:p14="http://schemas.microsoft.com/office/powerpoint/2010/main" val="332937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EC74B-FB57-20C4-F9C1-9EA2A5C6E312}"/>
              </a:ext>
            </a:extLst>
          </p:cNvPr>
          <p:cNvSpPr txBox="1"/>
          <p:nvPr/>
        </p:nvSpPr>
        <p:spPr>
          <a:xfrm>
            <a:off x="2423160" y="2726148"/>
            <a:ext cx="708995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AEDB"/>
                </a:solidFill>
                <a:effectLst/>
                <a:uLnTx/>
                <a:uFillTx/>
                <a:latin typeface="Futura PT Book"/>
                <a:ea typeface="+mn-ea"/>
                <a:cs typeface="+mn-cs"/>
              </a:rPr>
              <a:t>Important Medicare Terms and Phrases</a:t>
            </a:r>
          </a:p>
        </p:txBody>
      </p:sp>
    </p:spTree>
    <p:extLst>
      <p:ext uri="{BB962C8B-B14F-4D97-AF65-F5344CB8AC3E}">
        <p14:creationId xmlns:p14="http://schemas.microsoft.com/office/powerpoint/2010/main" val="175123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6000">
              <a:srgbClr val="EBFAE5">
                <a:lumMod val="0"/>
                <a:lumOff val="100000"/>
              </a:srgbClr>
            </a:gs>
            <a:gs pos="0">
              <a:schemeClr val="accent2">
                <a:lumMod val="0"/>
                <a:lumOff val="100000"/>
              </a:schemeClr>
            </a:gs>
            <a:gs pos="100000">
              <a:schemeClr val="accent5">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40EF20-496C-9A4D-7147-E12350BA18E1}"/>
              </a:ext>
            </a:extLst>
          </p:cNvPr>
          <p:cNvSpPr/>
          <p:nvPr/>
        </p:nvSpPr>
        <p:spPr>
          <a:xfrm>
            <a:off x="600075" y="1598836"/>
            <a:ext cx="4600575" cy="1477739"/>
          </a:xfrm>
          <a:prstGeom prst="rect">
            <a:avLst/>
          </a:prstGeom>
          <a:gradFill flip="none" rotWithShape="1">
            <a:gsLst>
              <a:gs pos="11000">
                <a:srgbClr val="00B0F0">
                  <a:alpha val="40000"/>
                </a:srgbClr>
              </a:gs>
              <a:gs pos="100000">
                <a:schemeClr val="bg1">
                  <a:alpha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a:solidFill>
                  <a:schemeClr val="tx1">
                    <a:lumMod val="75000"/>
                    <a:lumOff val="25000"/>
                  </a:schemeClr>
                </a:solidFill>
                <a:latin typeface="Aptos Display" panose="020B0004020202020204" pitchFamily="34" charset="0"/>
              </a:rPr>
              <a:t>Premium: </a:t>
            </a:r>
            <a:r>
              <a:rPr lang="en-US" sz="1800">
                <a:solidFill>
                  <a:schemeClr val="tx1">
                    <a:lumMod val="75000"/>
                    <a:lumOff val="25000"/>
                  </a:schemeClr>
                </a:solidFill>
                <a:latin typeface="Aptos Display" panose="020B0004020202020204" pitchFamily="34" charset="0"/>
              </a:rPr>
              <a:t>A fixed monthly amount you need to pay to be enrolled in a plan</a:t>
            </a:r>
          </a:p>
        </p:txBody>
      </p:sp>
      <p:sp>
        <p:nvSpPr>
          <p:cNvPr id="11" name="Rectangle 10">
            <a:extLst>
              <a:ext uri="{FF2B5EF4-FFF2-40B4-BE49-F238E27FC236}">
                <a16:creationId xmlns:a16="http://schemas.microsoft.com/office/drawing/2014/main" id="{83626D51-4901-7E0D-3A4B-C7A57E99BED9}"/>
              </a:ext>
            </a:extLst>
          </p:cNvPr>
          <p:cNvSpPr/>
          <p:nvPr/>
        </p:nvSpPr>
        <p:spPr>
          <a:xfrm>
            <a:off x="5505449" y="3418109"/>
            <a:ext cx="6105525" cy="1477739"/>
          </a:xfrm>
          <a:prstGeom prst="rect">
            <a:avLst/>
          </a:prstGeom>
          <a:gradFill flip="none" rotWithShape="1">
            <a:gsLst>
              <a:gs pos="11000">
                <a:srgbClr val="00B0F0">
                  <a:alpha val="40000"/>
                </a:srgbClr>
              </a:gs>
              <a:gs pos="100000">
                <a:schemeClr val="bg1">
                  <a:alpha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a:solidFill>
                  <a:schemeClr val="tx1">
                    <a:lumMod val="75000"/>
                    <a:lumOff val="25000"/>
                  </a:schemeClr>
                </a:solidFill>
                <a:latin typeface="Aptos Display" panose="020B0004020202020204" pitchFamily="34" charset="0"/>
              </a:rPr>
              <a:t>Copay: </a:t>
            </a:r>
            <a:r>
              <a:rPr lang="en-US" sz="1800">
                <a:solidFill>
                  <a:schemeClr val="tx1">
                    <a:lumMod val="75000"/>
                    <a:lumOff val="25000"/>
                  </a:schemeClr>
                </a:solidFill>
                <a:latin typeface="Aptos Display" panose="020B0004020202020204" pitchFamily="34" charset="0"/>
              </a:rPr>
              <a:t>A preset, fixed amount you </a:t>
            </a:r>
          </a:p>
          <a:p>
            <a:r>
              <a:rPr lang="en-US">
                <a:solidFill>
                  <a:schemeClr val="tx1">
                    <a:lumMod val="75000"/>
                    <a:lumOff val="25000"/>
                  </a:schemeClr>
                </a:solidFill>
                <a:latin typeface="Aptos Display" panose="020B0004020202020204" pitchFamily="34" charset="0"/>
              </a:rPr>
              <a:t>p</a:t>
            </a:r>
            <a:r>
              <a:rPr lang="en-US" sz="1800">
                <a:solidFill>
                  <a:schemeClr val="tx1">
                    <a:lumMod val="75000"/>
                    <a:lumOff val="25000"/>
                  </a:schemeClr>
                </a:solidFill>
                <a:latin typeface="Aptos Display" panose="020B0004020202020204" pitchFamily="34" charset="0"/>
              </a:rPr>
              <a:t>ay for each service</a:t>
            </a:r>
          </a:p>
        </p:txBody>
      </p:sp>
      <p:sp>
        <p:nvSpPr>
          <p:cNvPr id="12" name="Rectangle 11">
            <a:extLst>
              <a:ext uri="{FF2B5EF4-FFF2-40B4-BE49-F238E27FC236}">
                <a16:creationId xmlns:a16="http://schemas.microsoft.com/office/drawing/2014/main" id="{5B3389BB-58E7-A802-E389-BE5E5AF636AB}"/>
              </a:ext>
            </a:extLst>
          </p:cNvPr>
          <p:cNvSpPr/>
          <p:nvPr/>
        </p:nvSpPr>
        <p:spPr>
          <a:xfrm>
            <a:off x="614362" y="3418110"/>
            <a:ext cx="4600575" cy="1477739"/>
          </a:xfrm>
          <a:prstGeom prst="rect">
            <a:avLst/>
          </a:prstGeom>
          <a:gradFill flip="none" rotWithShape="1">
            <a:gsLst>
              <a:gs pos="11000">
                <a:srgbClr val="00B0F0">
                  <a:alpha val="40000"/>
                </a:srgbClr>
              </a:gs>
              <a:gs pos="100000">
                <a:schemeClr val="bg1">
                  <a:alpha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a:solidFill>
                  <a:schemeClr val="tx1">
                    <a:lumMod val="75000"/>
                    <a:lumOff val="25000"/>
                  </a:schemeClr>
                </a:solidFill>
                <a:latin typeface="Aptos Display" panose="020B0004020202020204" pitchFamily="34" charset="0"/>
              </a:rPr>
              <a:t>Deductible: </a:t>
            </a:r>
            <a:r>
              <a:rPr lang="en-US" sz="1800">
                <a:solidFill>
                  <a:schemeClr val="tx1">
                    <a:lumMod val="75000"/>
                    <a:lumOff val="25000"/>
                  </a:schemeClr>
                </a:solidFill>
                <a:latin typeface="Aptos Display" panose="020B0004020202020204" pitchFamily="34" charset="0"/>
              </a:rPr>
              <a:t>A fixed amount that you must pay before you plan begins to pay.</a:t>
            </a:r>
          </a:p>
        </p:txBody>
      </p:sp>
      <p:sp>
        <p:nvSpPr>
          <p:cNvPr id="13" name="Rectangle 12">
            <a:extLst>
              <a:ext uri="{FF2B5EF4-FFF2-40B4-BE49-F238E27FC236}">
                <a16:creationId xmlns:a16="http://schemas.microsoft.com/office/drawing/2014/main" id="{AB86EA5E-12A3-A61E-21F7-F15A085859CE}"/>
              </a:ext>
            </a:extLst>
          </p:cNvPr>
          <p:cNvSpPr/>
          <p:nvPr/>
        </p:nvSpPr>
        <p:spPr>
          <a:xfrm>
            <a:off x="5505450" y="1596165"/>
            <a:ext cx="6105525" cy="1477739"/>
          </a:xfrm>
          <a:prstGeom prst="rect">
            <a:avLst/>
          </a:prstGeom>
          <a:gradFill flip="none" rotWithShape="1">
            <a:gsLst>
              <a:gs pos="11000">
                <a:srgbClr val="00B0F0">
                  <a:alpha val="40000"/>
                </a:srgbClr>
              </a:gs>
              <a:gs pos="100000">
                <a:schemeClr val="bg1">
                  <a:alpha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a:solidFill>
                  <a:schemeClr val="tx1">
                    <a:lumMod val="75000"/>
                    <a:lumOff val="25000"/>
                  </a:schemeClr>
                </a:solidFill>
                <a:latin typeface="Aptos Display" panose="020B0004020202020204" pitchFamily="34" charset="0"/>
              </a:rPr>
              <a:t>Coinsurance: </a:t>
            </a:r>
            <a:r>
              <a:rPr lang="en-US" sz="1800">
                <a:solidFill>
                  <a:schemeClr val="tx1">
                    <a:lumMod val="75000"/>
                    <a:lumOff val="25000"/>
                  </a:schemeClr>
                </a:solidFill>
                <a:latin typeface="Aptos Display" panose="020B0004020202020204" pitchFamily="34" charset="0"/>
              </a:rPr>
              <a:t>Costs are split between </a:t>
            </a:r>
          </a:p>
          <a:p>
            <a:r>
              <a:rPr lang="en-US" sz="1800">
                <a:solidFill>
                  <a:schemeClr val="tx1">
                    <a:lumMod val="75000"/>
                    <a:lumOff val="25000"/>
                  </a:schemeClr>
                </a:solidFill>
                <a:latin typeface="Aptos Display" panose="020B0004020202020204" pitchFamily="34" charset="0"/>
              </a:rPr>
              <a:t>you and your insurance on a percentage </a:t>
            </a:r>
          </a:p>
          <a:p>
            <a:r>
              <a:rPr lang="en-US" sz="1800">
                <a:solidFill>
                  <a:schemeClr val="tx1">
                    <a:lumMod val="75000"/>
                    <a:lumOff val="25000"/>
                  </a:schemeClr>
                </a:solidFill>
                <a:latin typeface="Aptos Display" panose="020B0004020202020204" pitchFamily="34" charset="0"/>
              </a:rPr>
              <a:t>basis.</a:t>
            </a:r>
          </a:p>
        </p:txBody>
      </p:sp>
      <p:sp>
        <p:nvSpPr>
          <p:cNvPr id="2" name="Title 1">
            <a:extLst>
              <a:ext uri="{FF2B5EF4-FFF2-40B4-BE49-F238E27FC236}">
                <a16:creationId xmlns:a16="http://schemas.microsoft.com/office/drawing/2014/main" id="{2A05CE22-4900-D5BF-D678-897664D401F5}"/>
              </a:ext>
            </a:extLst>
          </p:cNvPr>
          <p:cNvSpPr>
            <a:spLocks noGrp="1"/>
          </p:cNvSpPr>
          <p:nvPr>
            <p:ph type="title"/>
          </p:nvPr>
        </p:nvSpPr>
        <p:spPr/>
        <p:txBody>
          <a:bodyPr/>
          <a:lstStyle/>
          <a:p>
            <a:r>
              <a:rPr lang="en-US"/>
              <a:t>Medicare Terms and Phrases</a:t>
            </a:r>
          </a:p>
        </p:txBody>
      </p:sp>
      <p:sp>
        <p:nvSpPr>
          <p:cNvPr id="4" name="Rectangle 3">
            <a:extLst>
              <a:ext uri="{FF2B5EF4-FFF2-40B4-BE49-F238E27FC236}">
                <a16:creationId xmlns:a16="http://schemas.microsoft.com/office/drawing/2014/main" id="{15451AD0-98C3-4D37-088B-9F757C1FB915}"/>
              </a:ext>
            </a:extLst>
          </p:cNvPr>
          <p:cNvSpPr/>
          <p:nvPr/>
        </p:nvSpPr>
        <p:spPr>
          <a:xfrm>
            <a:off x="10629901" y="2067246"/>
            <a:ext cx="685800" cy="866454"/>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80%</a:t>
            </a:r>
          </a:p>
        </p:txBody>
      </p:sp>
      <p:sp>
        <p:nvSpPr>
          <p:cNvPr id="6" name="Rectangle 5">
            <a:extLst>
              <a:ext uri="{FF2B5EF4-FFF2-40B4-BE49-F238E27FC236}">
                <a16:creationId xmlns:a16="http://schemas.microsoft.com/office/drawing/2014/main" id="{C4E76D18-A912-12C7-CEC7-DD849DB0D6B6}"/>
              </a:ext>
            </a:extLst>
          </p:cNvPr>
          <p:cNvSpPr/>
          <p:nvPr/>
        </p:nvSpPr>
        <p:spPr>
          <a:xfrm>
            <a:off x="10629901" y="1800225"/>
            <a:ext cx="685800" cy="257973"/>
          </a:xfrm>
          <a:prstGeom prst="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20%</a:t>
            </a:r>
          </a:p>
        </p:txBody>
      </p:sp>
      <p:sp>
        <p:nvSpPr>
          <p:cNvPr id="7" name="Rectangle 6">
            <a:extLst>
              <a:ext uri="{FF2B5EF4-FFF2-40B4-BE49-F238E27FC236}">
                <a16:creationId xmlns:a16="http://schemas.microsoft.com/office/drawing/2014/main" id="{57B48987-E797-37B9-AC4F-82403E8A1381}"/>
              </a:ext>
            </a:extLst>
          </p:cNvPr>
          <p:cNvSpPr/>
          <p:nvPr/>
        </p:nvSpPr>
        <p:spPr>
          <a:xfrm>
            <a:off x="10032207" y="3783517"/>
            <a:ext cx="685800" cy="9144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$150</a:t>
            </a:r>
          </a:p>
        </p:txBody>
      </p:sp>
      <p:sp>
        <p:nvSpPr>
          <p:cNvPr id="8" name="Rectangle 7">
            <a:extLst>
              <a:ext uri="{FF2B5EF4-FFF2-40B4-BE49-F238E27FC236}">
                <a16:creationId xmlns:a16="http://schemas.microsoft.com/office/drawing/2014/main" id="{CB8E48A6-841E-88FE-A86B-04157F1004B5}"/>
              </a:ext>
            </a:extLst>
          </p:cNvPr>
          <p:cNvSpPr/>
          <p:nvPr/>
        </p:nvSpPr>
        <p:spPr>
          <a:xfrm>
            <a:off x="10732770" y="4478842"/>
            <a:ext cx="685800" cy="219075"/>
          </a:xfrm>
          <a:prstGeom prst="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$10</a:t>
            </a:r>
          </a:p>
        </p:txBody>
      </p:sp>
      <p:sp>
        <p:nvSpPr>
          <p:cNvPr id="16" name="Rectangle 15">
            <a:extLst>
              <a:ext uri="{FF2B5EF4-FFF2-40B4-BE49-F238E27FC236}">
                <a16:creationId xmlns:a16="http://schemas.microsoft.com/office/drawing/2014/main" id="{DB619C2C-F32A-DF74-FDDC-A62EFAF34E7F}"/>
              </a:ext>
            </a:extLst>
          </p:cNvPr>
          <p:cNvSpPr/>
          <p:nvPr/>
        </p:nvSpPr>
        <p:spPr>
          <a:xfrm>
            <a:off x="600075" y="5261256"/>
            <a:ext cx="11010899" cy="695325"/>
          </a:xfrm>
          <a:prstGeom prst="rect">
            <a:avLst/>
          </a:prstGeom>
          <a:gradFill flip="none" rotWithShape="1">
            <a:gsLst>
              <a:gs pos="11000">
                <a:srgbClr val="00B0F0">
                  <a:alpha val="40000"/>
                </a:srgbClr>
              </a:gs>
              <a:gs pos="100000">
                <a:schemeClr val="bg1">
                  <a:alpha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a:solidFill>
                  <a:schemeClr val="tx1">
                    <a:lumMod val="75000"/>
                    <a:lumOff val="25000"/>
                  </a:schemeClr>
                </a:solidFill>
                <a:latin typeface="Aptos Display" panose="020B0004020202020204" pitchFamily="34" charset="0"/>
              </a:rPr>
              <a:t>Prior Authorizations: </a:t>
            </a:r>
          </a:p>
          <a:p>
            <a:r>
              <a:rPr lang="en-US" sz="1800">
                <a:solidFill>
                  <a:schemeClr val="tx1">
                    <a:lumMod val="75000"/>
                    <a:lumOff val="25000"/>
                  </a:schemeClr>
                </a:solidFill>
                <a:latin typeface="Aptos Display" panose="020B0004020202020204" pitchFamily="34" charset="0"/>
              </a:rPr>
              <a:t>An authorization needed in advance to receive a medication or service</a:t>
            </a:r>
          </a:p>
        </p:txBody>
      </p:sp>
    </p:spTree>
    <p:extLst>
      <p:ext uri="{BB962C8B-B14F-4D97-AF65-F5344CB8AC3E}">
        <p14:creationId xmlns:p14="http://schemas.microsoft.com/office/powerpoint/2010/main" val="16672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D339-2CA5-F8FB-22F4-0F978E44E9BC}"/>
              </a:ext>
            </a:extLst>
          </p:cNvPr>
          <p:cNvSpPr>
            <a:spLocks noGrp="1"/>
          </p:cNvSpPr>
          <p:nvPr>
            <p:ph type="title"/>
          </p:nvPr>
        </p:nvSpPr>
        <p:spPr/>
        <p:txBody>
          <a:bodyPr/>
          <a:lstStyle/>
          <a:p>
            <a:r>
              <a:rPr lang="en-US" sz="2800"/>
              <a:t>Part D Terms and Phrases </a:t>
            </a:r>
          </a:p>
        </p:txBody>
      </p:sp>
      <p:sp>
        <p:nvSpPr>
          <p:cNvPr id="11" name="Rectangle 10">
            <a:extLst>
              <a:ext uri="{FF2B5EF4-FFF2-40B4-BE49-F238E27FC236}">
                <a16:creationId xmlns:a16="http://schemas.microsoft.com/office/drawing/2014/main" id="{658DE813-3B8E-096C-109C-8E27DB19EE48}"/>
              </a:ext>
            </a:extLst>
          </p:cNvPr>
          <p:cNvSpPr/>
          <p:nvPr/>
        </p:nvSpPr>
        <p:spPr>
          <a:xfrm>
            <a:off x="6572250" y="4315080"/>
            <a:ext cx="4914911" cy="1704720"/>
          </a:xfrm>
          <a:prstGeom prst="rect">
            <a:avLst/>
          </a:prstGeom>
          <a:gradFill flip="none" rotWithShape="1">
            <a:gsLst>
              <a:gs pos="3000">
                <a:srgbClr val="00B0F0">
                  <a:alpha val="50000"/>
                </a:srgb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Transition Fills:</a:t>
            </a:r>
          </a:p>
          <a:p>
            <a:r>
              <a:rPr lang="en-US" sz="1400">
                <a:solidFill>
                  <a:schemeClr val="tx1">
                    <a:lumMod val="75000"/>
                    <a:lumOff val="25000"/>
                  </a:schemeClr>
                </a:solidFill>
                <a:latin typeface="Aptos Display" panose="020B0004020202020204" pitchFamily="34" charset="0"/>
              </a:rPr>
              <a:t>Typically, a one time, 30-day supply of a medication that you were taking. This allows you to get temporary coverage for s medication that are not on your new plans formulary or have certain coverage restrictions.</a:t>
            </a:r>
          </a:p>
        </p:txBody>
      </p:sp>
      <p:sp>
        <p:nvSpPr>
          <p:cNvPr id="12" name="Rectangle 11">
            <a:extLst>
              <a:ext uri="{FF2B5EF4-FFF2-40B4-BE49-F238E27FC236}">
                <a16:creationId xmlns:a16="http://schemas.microsoft.com/office/drawing/2014/main" id="{046BF23E-285F-169C-D3E2-A48702B9E209}"/>
              </a:ext>
            </a:extLst>
          </p:cNvPr>
          <p:cNvSpPr/>
          <p:nvPr/>
        </p:nvSpPr>
        <p:spPr>
          <a:xfrm>
            <a:off x="6572250" y="2849990"/>
            <a:ext cx="4914911" cy="1217097"/>
          </a:xfrm>
          <a:prstGeom prst="rect">
            <a:avLst/>
          </a:prstGeom>
          <a:gradFill flip="none" rotWithShape="1">
            <a:gsLst>
              <a:gs pos="3000">
                <a:srgbClr val="00B0F0">
                  <a:alpha val="50000"/>
                </a:srgb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Exception Requests: </a:t>
            </a:r>
          </a:p>
          <a:p>
            <a:r>
              <a:rPr lang="en-US" sz="1400">
                <a:solidFill>
                  <a:schemeClr val="tx1">
                    <a:lumMod val="75000"/>
                    <a:lumOff val="25000"/>
                  </a:schemeClr>
                </a:solidFill>
                <a:latin typeface="Aptos Display" panose="020B0004020202020204" pitchFamily="34" charset="0"/>
              </a:rPr>
              <a:t>A type of coverage determination. A member, their doctor, or representative may request a tiering or formulary exception</a:t>
            </a:r>
          </a:p>
        </p:txBody>
      </p:sp>
      <p:sp>
        <p:nvSpPr>
          <p:cNvPr id="13" name="Rectangle 12">
            <a:extLst>
              <a:ext uri="{FF2B5EF4-FFF2-40B4-BE49-F238E27FC236}">
                <a16:creationId xmlns:a16="http://schemas.microsoft.com/office/drawing/2014/main" id="{8E1B9B3E-A6E5-FFB5-0848-1F521879D6EF}"/>
              </a:ext>
            </a:extLst>
          </p:cNvPr>
          <p:cNvSpPr/>
          <p:nvPr/>
        </p:nvSpPr>
        <p:spPr>
          <a:xfrm>
            <a:off x="323839" y="1590419"/>
            <a:ext cx="5772162" cy="1011580"/>
          </a:xfrm>
          <a:prstGeom prst="rect">
            <a:avLst/>
          </a:prstGeom>
          <a:gradFill flip="none" rotWithShape="1">
            <a:gsLst>
              <a:gs pos="0">
                <a:schemeClr val="bg1"/>
              </a:gs>
              <a:gs pos="99000">
                <a:srgbClr val="00B0F0">
                  <a:alpha val="5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Formulary:</a:t>
            </a:r>
          </a:p>
          <a:p>
            <a:r>
              <a:rPr lang="en-US" sz="1400">
                <a:solidFill>
                  <a:schemeClr val="tx1">
                    <a:lumMod val="75000"/>
                    <a:lumOff val="25000"/>
                  </a:schemeClr>
                </a:solidFill>
                <a:latin typeface="Aptos Display" panose="020B0004020202020204" pitchFamily="34" charset="0"/>
              </a:rPr>
              <a:t>A list of prescription drugs that are covered by your plan</a:t>
            </a:r>
          </a:p>
        </p:txBody>
      </p:sp>
      <p:sp>
        <p:nvSpPr>
          <p:cNvPr id="14" name="Rectangle 13">
            <a:extLst>
              <a:ext uri="{FF2B5EF4-FFF2-40B4-BE49-F238E27FC236}">
                <a16:creationId xmlns:a16="http://schemas.microsoft.com/office/drawing/2014/main" id="{E67421A8-9C70-93BD-0838-937F8DECDEFB}"/>
              </a:ext>
            </a:extLst>
          </p:cNvPr>
          <p:cNvSpPr/>
          <p:nvPr/>
        </p:nvSpPr>
        <p:spPr>
          <a:xfrm>
            <a:off x="6572250" y="1592435"/>
            <a:ext cx="4914911" cy="1009564"/>
          </a:xfrm>
          <a:prstGeom prst="rect">
            <a:avLst/>
          </a:prstGeom>
          <a:gradFill flip="none" rotWithShape="1">
            <a:gsLst>
              <a:gs pos="3000">
                <a:srgbClr val="00B0F0">
                  <a:alpha val="50000"/>
                </a:srgb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Quantity Limitations: </a:t>
            </a:r>
          </a:p>
          <a:p>
            <a:r>
              <a:rPr lang="en-US" sz="1400">
                <a:solidFill>
                  <a:schemeClr val="tx1">
                    <a:lumMod val="75000"/>
                    <a:lumOff val="25000"/>
                  </a:schemeClr>
                </a:solidFill>
                <a:latin typeface="Aptos Display" panose="020B0004020202020204" pitchFamily="34" charset="0"/>
              </a:rPr>
              <a:t>Limitations set by your plan for medications.</a:t>
            </a:r>
          </a:p>
        </p:txBody>
      </p:sp>
      <p:sp>
        <p:nvSpPr>
          <p:cNvPr id="15" name="Rectangle 14">
            <a:extLst>
              <a:ext uri="{FF2B5EF4-FFF2-40B4-BE49-F238E27FC236}">
                <a16:creationId xmlns:a16="http://schemas.microsoft.com/office/drawing/2014/main" id="{3F3FF0B2-8F49-2395-FD0D-54183E86F799}"/>
              </a:ext>
            </a:extLst>
          </p:cNvPr>
          <p:cNvSpPr/>
          <p:nvPr/>
        </p:nvSpPr>
        <p:spPr>
          <a:xfrm>
            <a:off x="323839" y="2849991"/>
            <a:ext cx="5772162" cy="1217097"/>
          </a:xfrm>
          <a:prstGeom prst="rect">
            <a:avLst/>
          </a:prstGeom>
          <a:gradFill flip="none" rotWithShape="1">
            <a:gsLst>
              <a:gs pos="0">
                <a:schemeClr val="bg1"/>
              </a:gs>
              <a:gs pos="99000">
                <a:srgbClr val="00B0F0">
                  <a:alpha val="5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Tiers: </a:t>
            </a:r>
          </a:p>
          <a:p>
            <a:r>
              <a:rPr lang="en-US" sz="1400">
                <a:solidFill>
                  <a:schemeClr val="tx1">
                    <a:lumMod val="75000"/>
                    <a:lumOff val="25000"/>
                  </a:schemeClr>
                </a:solidFill>
                <a:latin typeface="Aptos Display" panose="020B0004020202020204" pitchFamily="34" charset="0"/>
              </a:rPr>
              <a:t>Plan Formularies divide medications into groups. Each group (tier) has a different level of cost sharing.</a:t>
            </a:r>
          </a:p>
        </p:txBody>
      </p:sp>
      <p:sp>
        <p:nvSpPr>
          <p:cNvPr id="16" name="Rectangle 15">
            <a:extLst>
              <a:ext uri="{FF2B5EF4-FFF2-40B4-BE49-F238E27FC236}">
                <a16:creationId xmlns:a16="http://schemas.microsoft.com/office/drawing/2014/main" id="{B87895F0-EE2C-D027-4870-E4A1F1BFA98F}"/>
              </a:ext>
            </a:extLst>
          </p:cNvPr>
          <p:cNvSpPr/>
          <p:nvPr/>
        </p:nvSpPr>
        <p:spPr>
          <a:xfrm>
            <a:off x="323839" y="4315080"/>
            <a:ext cx="5772162" cy="1704720"/>
          </a:xfrm>
          <a:prstGeom prst="rect">
            <a:avLst/>
          </a:prstGeom>
          <a:gradFill flip="none" rotWithShape="1">
            <a:gsLst>
              <a:gs pos="0">
                <a:schemeClr val="bg1"/>
              </a:gs>
              <a:gs pos="99000">
                <a:srgbClr val="00B0F0">
                  <a:alpha val="5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Step-therapy: </a:t>
            </a:r>
            <a:endParaRPr lang="en-US" sz="1400">
              <a:solidFill>
                <a:schemeClr val="tx1">
                  <a:lumMod val="75000"/>
                  <a:lumOff val="25000"/>
                </a:schemeClr>
              </a:solidFill>
              <a:latin typeface="Aptos Display" panose="020B0004020202020204" pitchFamily="34" charset="0"/>
            </a:endParaRPr>
          </a:p>
          <a:p>
            <a:r>
              <a:rPr lang="en-US" sz="1400">
                <a:solidFill>
                  <a:schemeClr val="tx1">
                    <a:lumMod val="75000"/>
                    <a:lumOff val="25000"/>
                  </a:schemeClr>
                </a:solidFill>
                <a:latin typeface="Aptos Display" panose="020B0004020202020204" pitchFamily="34" charset="0"/>
              </a:rPr>
              <a:t>When you must first try a less expensive drug to see if it works for you. You may “step-up” to a more expensive drug if you and your doctor can show that a less expensive medication did not work for you.</a:t>
            </a:r>
          </a:p>
        </p:txBody>
      </p:sp>
    </p:spTree>
    <p:extLst>
      <p:ext uri="{BB962C8B-B14F-4D97-AF65-F5344CB8AC3E}">
        <p14:creationId xmlns:p14="http://schemas.microsoft.com/office/powerpoint/2010/main" val="134417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D339-2CA5-F8FB-22F4-0F978E44E9BC}"/>
              </a:ext>
            </a:extLst>
          </p:cNvPr>
          <p:cNvSpPr>
            <a:spLocks noGrp="1"/>
          </p:cNvSpPr>
          <p:nvPr>
            <p:ph type="title"/>
          </p:nvPr>
        </p:nvSpPr>
        <p:spPr/>
        <p:txBody>
          <a:bodyPr/>
          <a:lstStyle/>
          <a:p>
            <a:r>
              <a:rPr lang="en-US" sz="2800"/>
              <a:t>Enrollment Terms and Phrases </a:t>
            </a:r>
          </a:p>
        </p:txBody>
      </p:sp>
      <p:sp>
        <p:nvSpPr>
          <p:cNvPr id="12" name="Rectangle 11">
            <a:extLst>
              <a:ext uri="{FF2B5EF4-FFF2-40B4-BE49-F238E27FC236}">
                <a16:creationId xmlns:a16="http://schemas.microsoft.com/office/drawing/2014/main" id="{046BF23E-285F-169C-D3E2-A48702B9E209}"/>
              </a:ext>
            </a:extLst>
          </p:cNvPr>
          <p:cNvSpPr/>
          <p:nvPr/>
        </p:nvSpPr>
        <p:spPr>
          <a:xfrm>
            <a:off x="323837" y="5135990"/>
            <a:ext cx="6524635" cy="1009565"/>
          </a:xfrm>
          <a:prstGeom prst="rect">
            <a:avLst/>
          </a:prstGeom>
          <a:gradFill flip="none" rotWithShape="1">
            <a:gsLst>
              <a:gs pos="3000">
                <a:srgbClr val="00B0F0">
                  <a:alpha val="50000"/>
                </a:srgb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Part D Late Enrollment Penalty: </a:t>
            </a:r>
          </a:p>
          <a:p>
            <a:r>
              <a:rPr lang="en-US" sz="1400">
                <a:solidFill>
                  <a:schemeClr val="tx1">
                    <a:lumMod val="75000"/>
                    <a:lumOff val="25000"/>
                  </a:schemeClr>
                </a:solidFill>
                <a:latin typeface="Aptos Display" panose="020B0004020202020204" pitchFamily="34" charset="0"/>
              </a:rPr>
              <a:t>If you decide not to enroll into a plan with prescription drug coverage when you are first eligible, and you don’t have other creditable coverage, you will likely pay a penalty when you join a plan later.</a:t>
            </a:r>
          </a:p>
        </p:txBody>
      </p:sp>
      <p:sp>
        <p:nvSpPr>
          <p:cNvPr id="13" name="Rectangle 12">
            <a:extLst>
              <a:ext uri="{FF2B5EF4-FFF2-40B4-BE49-F238E27FC236}">
                <a16:creationId xmlns:a16="http://schemas.microsoft.com/office/drawing/2014/main" id="{8E1B9B3E-A6E5-FFB5-0848-1F521879D6EF}"/>
              </a:ext>
            </a:extLst>
          </p:cNvPr>
          <p:cNvSpPr/>
          <p:nvPr/>
        </p:nvSpPr>
        <p:spPr>
          <a:xfrm>
            <a:off x="323837" y="1342769"/>
            <a:ext cx="6524637" cy="1011580"/>
          </a:xfrm>
          <a:prstGeom prst="rect">
            <a:avLst/>
          </a:prstGeom>
          <a:gradFill flip="none" rotWithShape="1">
            <a:gsLst>
              <a:gs pos="0">
                <a:schemeClr val="bg1"/>
              </a:gs>
              <a:gs pos="99000">
                <a:srgbClr val="00B0F0">
                  <a:alpha val="5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Plan Cancellations:</a:t>
            </a:r>
          </a:p>
          <a:p>
            <a:r>
              <a:rPr lang="en-US" sz="1400">
                <a:solidFill>
                  <a:schemeClr val="tx1">
                    <a:lumMod val="75000"/>
                    <a:lumOff val="25000"/>
                  </a:schemeClr>
                </a:solidFill>
                <a:latin typeface="Aptos Display" panose="020B0004020202020204" pitchFamily="34" charset="0"/>
              </a:rPr>
              <a:t>You can cancel an enrollment request by calling the plan prior to the effective date.</a:t>
            </a:r>
          </a:p>
        </p:txBody>
      </p:sp>
      <p:sp>
        <p:nvSpPr>
          <p:cNvPr id="14" name="Rectangle 13">
            <a:extLst>
              <a:ext uri="{FF2B5EF4-FFF2-40B4-BE49-F238E27FC236}">
                <a16:creationId xmlns:a16="http://schemas.microsoft.com/office/drawing/2014/main" id="{E67421A8-9C70-93BD-0838-937F8DECDEFB}"/>
              </a:ext>
            </a:extLst>
          </p:cNvPr>
          <p:cNvSpPr/>
          <p:nvPr/>
        </p:nvSpPr>
        <p:spPr>
          <a:xfrm>
            <a:off x="323837" y="3869166"/>
            <a:ext cx="6524636" cy="1009564"/>
          </a:xfrm>
          <a:prstGeom prst="rect">
            <a:avLst/>
          </a:prstGeom>
          <a:gradFill flip="none" rotWithShape="1">
            <a:gsLst>
              <a:gs pos="3000">
                <a:srgbClr val="00B0F0">
                  <a:alpha val="50000"/>
                </a:srgb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Plan ID Card: </a:t>
            </a:r>
          </a:p>
          <a:p>
            <a:r>
              <a:rPr lang="en-US" sz="1400">
                <a:solidFill>
                  <a:schemeClr val="tx1">
                    <a:lumMod val="75000"/>
                    <a:lumOff val="25000"/>
                  </a:schemeClr>
                </a:solidFill>
                <a:latin typeface="Aptos Display" panose="020B0004020202020204" pitchFamily="34" charset="0"/>
              </a:rPr>
              <a:t>Once you enroll into a Medicare Advantage plan, you will no longer present your Original Medicare card at the doctor or pharmacy. Instead, you will use your plan’s ID card.</a:t>
            </a:r>
          </a:p>
        </p:txBody>
      </p:sp>
      <p:sp>
        <p:nvSpPr>
          <p:cNvPr id="15" name="Rectangle 14">
            <a:extLst>
              <a:ext uri="{FF2B5EF4-FFF2-40B4-BE49-F238E27FC236}">
                <a16:creationId xmlns:a16="http://schemas.microsoft.com/office/drawing/2014/main" id="{3F3FF0B2-8F49-2395-FD0D-54183E86F799}"/>
              </a:ext>
            </a:extLst>
          </p:cNvPr>
          <p:cNvSpPr/>
          <p:nvPr/>
        </p:nvSpPr>
        <p:spPr>
          <a:xfrm>
            <a:off x="323837" y="2602342"/>
            <a:ext cx="6524637" cy="1009564"/>
          </a:xfrm>
          <a:prstGeom prst="rect">
            <a:avLst/>
          </a:prstGeom>
          <a:gradFill flip="none" rotWithShape="1">
            <a:gsLst>
              <a:gs pos="0">
                <a:schemeClr val="bg1"/>
              </a:gs>
              <a:gs pos="99000">
                <a:srgbClr val="00B0F0">
                  <a:alpha val="5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lumMod val="75000"/>
                    <a:lumOff val="25000"/>
                  </a:schemeClr>
                </a:solidFill>
                <a:latin typeface="Aptos Display" panose="020B0004020202020204" pitchFamily="34" charset="0"/>
              </a:rPr>
              <a:t>Enrollment Verification: </a:t>
            </a:r>
          </a:p>
          <a:p>
            <a:r>
              <a:rPr lang="en-US" sz="1400">
                <a:solidFill>
                  <a:schemeClr val="tx1">
                    <a:lumMod val="75000"/>
                    <a:lumOff val="25000"/>
                  </a:schemeClr>
                </a:solidFill>
                <a:latin typeface="Aptos Display" panose="020B0004020202020204" pitchFamily="34" charset="0"/>
              </a:rPr>
              <a:t>Once you enroll into a Medicare Advantage plan, you will receive a phone call or a letter from the plan to ensure you understood product type and plan rules.</a:t>
            </a:r>
          </a:p>
        </p:txBody>
      </p:sp>
      <p:pic>
        <p:nvPicPr>
          <p:cNvPr id="4" name="Graphic 3" descr="Thumbs up sign outline">
            <a:extLst>
              <a:ext uri="{FF2B5EF4-FFF2-40B4-BE49-F238E27FC236}">
                <a16:creationId xmlns:a16="http://schemas.microsoft.com/office/drawing/2014/main" id="{7FEFEDCB-760D-BBFC-348E-250B048769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2450" y="1959318"/>
            <a:ext cx="3305175" cy="3305175"/>
          </a:xfrm>
          <a:prstGeom prst="rect">
            <a:avLst/>
          </a:prstGeom>
        </p:spPr>
      </p:pic>
    </p:spTree>
    <p:extLst>
      <p:ext uri="{BB962C8B-B14F-4D97-AF65-F5344CB8AC3E}">
        <p14:creationId xmlns:p14="http://schemas.microsoft.com/office/powerpoint/2010/main" val="212821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9" descr="A person sitting on a couch using a tonometer&#10;&#10;Description automatically generated">
            <a:extLst>
              <a:ext uri="{FF2B5EF4-FFF2-40B4-BE49-F238E27FC236}">
                <a16:creationId xmlns:a16="http://schemas.microsoft.com/office/drawing/2014/main" id="{97A38CA7-8A6E-8841-24D4-3FEDB312CCE9}"/>
              </a:ext>
            </a:extLst>
          </p:cNvPr>
          <p:cNvPicPr>
            <a:picLocks noChangeAspect="1"/>
          </p:cNvPicPr>
          <p:nvPr/>
        </p:nvPicPr>
        <p:blipFill rotWithShape="1">
          <a:blip r:embed="rId2"/>
          <a:srcRect l="7529" t="2654" r="3760"/>
          <a:stretch/>
        </p:blipFill>
        <p:spPr>
          <a:xfrm>
            <a:off x="8655425" y="3655709"/>
            <a:ext cx="2658898" cy="2719263"/>
          </a:xfrm>
          <a:prstGeom prst="ellipse">
            <a:avLst/>
          </a:prstGeom>
        </p:spPr>
      </p:pic>
      <p:sp>
        <p:nvSpPr>
          <p:cNvPr id="2" name="Title 1">
            <a:extLst>
              <a:ext uri="{FF2B5EF4-FFF2-40B4-BE49-F238E27FC236}">
                <a16:creationId xmlns:a16="http://schemas.microsoft.com/office/drawing/2014/main" id="{517B3154-DEDF-B403-61E5-D56594DF86B8}"/>
              </a:ext>
            </a:extLst>
          </p:cNvPr>
          <p:cNvSpPr>
            <a:spLocks noGrp="1"/>
          </p:cNvSpPr>
          <p:nvPr>
            <p:ph type="title"/>
          </p:nvPr>
        </p:nvSpPr>
        <p:spPr/>
        <p:txBody>
          <a:bodyPr lIns="91440" tIns="45720" rIns="91440" bIns="45720" anchor="t"/>
          <a:lstStyle/>
          <a:p>
            <a:r>
              <a:rPr lang="en-US"/>
              <a:t>What Our Members Are Saying</a:t>
            </a:r>
          </a:p>
        </p:txBody>
      </p:sp>
      <p:sp>
        <p:nvSpPr>
          <p:cNvPr id="4" name="TextBox 3">
            <a:extLst>
              <a:ext uri="{FF2B5EF4-FFF2-40B4-BE49-F238E27FC236}">
                <a16:creationId xmlns:a16="http://schemas.microsoft.com/office/drawing/2014/main" id="{ABE61482-37EE-8033-6672-0335965CC027}"/>
              </a:ext>
            </a:extLst>
          </p:cNvPr>
          <p:cNvSpPr txBox="1"/>
          <p:nvPr/>
        </p:nvSpPr>
        <p:spPr>
          <a:xfrm>
            <a:off x="4005730" y="4037982"/>
            <a:ext cx="3851836" cy="4351338"/>
          </a:xfrm>
          <a:prstGeom prst="rect">
            <a:avLst/>
          </a:prstGeom>
        </p:spPr>
        <p:txBody>
          <a:bodyPr vert="horz" lIns="91440" tIns="45720" rIns="91440" bIns="45720" rtlCol="0" anchor="t">
            <a:normAutofit/>
          </a:bodyPr>
          <a:lstStyle/>
          <a:p>
            <a:pPr lvl="1" algn="ctr">
              <a:lnSpc>
                <a:spcPct val="90000"/>
              </a:lnSpc>
            </a:pPr>
            <a:r>
              <a:rPr lang="en-US" sz="1600">
                <a:latin typeface="Aptos Display" panose="020B0004020202020204" pitchFamily="34" charset="0"/>
              </a:rPr>
              <a:t>"Nobody has ever cared for me like the Care Management team at eternalHealth has!" </a:t>
            </a:r>
            <a:endParaRPr lang="en-US">
              <a:latin typeface="Aptos Display" panose="020B0004020202020204" pitchFamily="34" charset="0"/>
            </a:endParaRPr>
          </a:p>
          <a:p>
            <a:pPr lvl="1" algn="ctr">
              <a:lnSpc>
                <a:spcPct val="90000"/>
              </a:lnSpc>
            </a:pPr>
            <a:endParaRPr lang="en-US" sz="1600">
              <a:latin typeface="Aptos Display" panose="020B0004020202020204" pitchFamily="34" charset="0"/>
            </a:endParaRPr>
          </a:p>
          <a:p>
            <a:pPr lvl="1" algn="ctr">
              <a:lnSpc>
                <a:spcPct val="90000"/>
              </a:lnSpc>
            </a:pPr>
            <a:r>
              <a:rPr lang="en-US" sz="1600" b="1">
                <a:latin typeface="Aptos Display" panose="020B0004020202020204" pitchFamily="34" charset="0"/>
              </a:rPr>
              <a:t>Steve, Worcester County </a:t>
            </a:r>
            <a:endParaRPr lang="en-US" b="1">
              <a:latin typeface="Aptos Display" panose="020B0004020202020204" pitchFamily="34" charset="0"/>
            </a:endParaRPr>
          </a:p>
          <a:p>
            <a:pPr lvl="1">
              <a:lnSpc>
                <a:spcPct val="90000"/>
              </a:lnSpc>
            </a:pPr>
            <a:endParaRPr lang="en-US" sz="2000">
              <a:latin typeface="Aptos Display" panose="020B0004020202020204" pitchFamily="34" charset="0"/>
            </a:endParaRPr>
          </a:p>
          <a:p>
            <a:pPr lvl="1">
              <a:lnSpc>
                <a:spcPct val="90000"/>
              </a:lnSpc>
            </a:pPr>
            <a:endParaRPr lang="en-US" sz="2000">
              <a:latin typeface="Aptos Display" panose="020B0004020202020204" pitchFamily="34" charset="0"/>
            </a:endParaRPr>
          </a:p>
        </p:txBody>
      </p:sp>
      <p:sp>
        <p:nvSpPr>
          <p:cNvPr id="6" name="TextBox 5">
            <a:extLst>
              <a:ext uri="{FF2B5EF4-FFF2-40B4-BE49-F238E27FC236}">
                <a16:creationId xmlns:a16="http://schemas.microsoft.com/office/drawing/2014/main" id="{48694D2C-81AA-1861-9439-B8CD8D45E32F}"/>
              </a:ext>
            </a:extLst>
          </p:cNvPr>
          <p:cNvSpPr txBox="1"/>
          <p:nvPr/>
        </p:nvSpPr>
        <p:spPr>
          <a:xfrm>
            <a:off x="301812" y="1101164"/>
            <a:ext cx="346037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ptos Display" panose="020B0004020202020204" pitchFamily="34" charset="0"/>
              </a:rPr>
              <a:t>"My experience has been awesome! All of the member services are great, anytime I call they have been so helpful with all my needs! They are very kind, very patient, and they do everything I need them to do!"</a:t>
            </a:r>
            <a:endParaRPr lang="en-US">
              <a:latin typeface="Aptos Display" panose="020B0004020202020204" pitchFamily="34" charset="0"/>
            </a:endParaRPr>
          </a:p>
          <a:p>
            <a:pPr algn="ctr"/>
            <a:endParaRPr lang="en-US" sz="1600">
              <a:latin typeface="Aptos Display" panose="020B0004020202020204" pitchFamily="34" charset="0"/>
            </a:endParaRPr>
          </a:p>
          <a:p>
            <a:pPr algn="ctr"/>
            <a:r>
              <a:rPr lang="en-US" sz="1600" b="1">
                <a:latin typeface="Aptos Display" panose="020B0004020202020204" pitchFamily="34" charset="0"/>
              </a:rPr>
              <a:t>Liz, Suffolk County ​</a:t>
            </a:r>
            <a:endParaRPr lang="en-US" b="1">
              <a:latin typeface="Aptos Display" panose="020B0004020202020204" pitchFamily="34" charset="0"/>
            </a:endParaRPr>
          </a:p>
        </p:txBody>
      </p:sp>
      <p:sp>
        <p:nvSpPr>
          <p:cNvPr id="8" name="TextBox 7">
            <a:extLst>
              <a:ext uri="{FF2B5EF4-FFF2-40B4-BE49-F238E27FC236}">
                <a16:creationId xmlns:a16="http://schemas.microsoft.com/office/drawing/2014/main" id="{964DB2B5-48C8-83A4-80CA-F14E13647766}"/>
              </a:ext>
            </a:extLst>
          </p:cNvPr>
          <p:cNvSpPr txBox="1"/>
          <p:nvPr/>
        </p:nvSpPr>
        <p:spPr>
          <a:xfrm>
            <a:off x="8078694" y="974165"/>
            <a:ext cx="370690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ptos Display" panose="020B0004020202020204" pitchFamily="34" charset="0"/>
              </a:rPr>
              <a:t>"The team at </a:t>
            </a:r>
            <a:r>
              <a:rPr lang="en-US" sz="1600" err="1">
                <a:latin typeface="Aptos Display" panose="020B0004020202020204" pitchFamily="34" charset="0"/>
              </a:rPr>
              <a:t>eternalHealth</a:t>
            </a:r>
            <a:r>
              <a:rPr lang="en-US" sz="1600">
                <a:latin typeface="Aptos Display" panose="020B0004020202020204" pitchFamily="34" charset="0"/>
              </a:rPr>
              <a:t> have taken great care of me and listened to my concerns without judgement. I really appreciate all the work they have done for me so far. They are like having a good friend you can trust, and I am so happy I joined their plan."</a:t>
            </a:r>
            <a:endParaRPr lang="en-US">
              <a:latin typeface="Aptos Display" panose="020B0004020202020204" pitchFamily="34" charset="0"/>
            </a:endParaRPr>
          </a:p>
          <a:p>
            <a:pPr algn="ctr"/>
            <a:endParaRPr lang="en-US" sz="1600">
              <a:latin typeface="Aptos Display" panose="020B0004020202020204" pitchFamily="34" charset="0"/>
            </a:endParaRPr>
          </a:p>
          <a:p>
            <a:pPr algn="ctr"/>
            <a:r>
              <a:rPr lang="en-US" sz="1600" b="1">
                <a:latin typeface="Aptos Display" panose="020B0004020202020204" pitchFamily="34" charset="0"/>
              </a:rPr>
              <a:t> William, Worcester County​</a:t>
            </a:r>
            <a:endParaRPr lang="en-US" b="1">
              <a:latin typeface="Aptos Display" panose="020B0004020202020204" pitchFamily="34" charset="0"/>
            </a:endParaRPr>
          </a:p>
        </p:txBody>
      </p:sp>
      <p:pic>
        <p:nvPicPr>
          <p:cNvPr id="10" name="Picture 17" descr="A person with white hair smiling&#10;&#10;Description automatically generated">
            <a:extLst>
              <a:ext uri="{FF2B5EF4-FFF2-40B4-BE49-F238E27FC236}">
                <a16:creationId xmlns:a16="http://schemas.microsoft.com/office/drawing/2014/main" id="{4338D7F5-E33B-EEC3-F852-18A96DCE8342}"/>
              </a:ext>
            </a:extLst>
          </p:cNvPr>
          <p:cNvPicPr>
            <a:picLocks noChangeAspect="1"/>
          </p:cNvPicPr>
          <p:nvPr/>
        </p:nvPicPr>
        <p:blipFill rotWithShape="1">
          <a:blip r:embed="rId3"/>
          <a:srcRect l="7228" t="2274" r="8476" b="7090"/>
          <a:stretch/>
        </p:blipFill>
        <p:spPr>
          <a:xfrm>
            <a:off x="764988" y="3655709"/>
            <a:ext cx="2526555" cy="2492026"/>
          </a:xfrm>
          <a:prstGeom prst="ellipse">
            <a:avLst/>
          </a:prstGeom>
        </p:spPr>
      </p:pic>
      <p:pic>
        <p:nvPicPr>
          <p:cNvPr id="12" name="Picture 18" descr="A person with a beard and mustache&#10;&#10;Description automatically generated">
            <a:extLst>
              <a:ext uri="{FF2B5EF4-FFF2-40B4-BE49-F238E27FC236}">
                <a16:creationId xmlns:a16="http://schemas.microsoft.com/office/drawing/2014/main" id="{346F9FC8-2736-DCA8-4215-693A1282AFAC}"/>
              </a:ext>
            </a:extLst>
          </p:cNvPr>
          <p:cNvPicPr>
            <a:picLocks noChangeAspect="1"/>
          </p:cNvPicPr>
          <p:nvPr/>
        </p:nvPicPr>
        <p:blipFill>
          <a:blip r:embed="rId4"/>
          <a:stretch>
            <a:fillRect/>
          </a:stretch>
        </p:blipFill>
        <p:spPr>
          <a:xfrm>
            <a:off x="4560047" y="1098192"/>
            <a:ext cx="2743200" cy="2719263"/>
          </a:xfrm>
          <a:prstGeom prst="rect">
            <a:avLst/>
          </a:prstGeom>
        </p:spPr>
      </p:pic>
      <p:sp>
        <p:nvSpPr>
          <p:cNvPr id="3" name="TextBox 2">
            <a:extLst>
              <a:ext uri="{FF2B5EF4-FFF2-40B4-BE49-F238E27FC236}">
                <a16:creationId xmlns:a16="http://schemas.microsoft.com/office/drawing/2014/main" id="{DB58615D-FC93-DD4A-E853-A1C785F4B8E9}"/>
              </a:ext>
            </a:extLst>
          </p:cNvPr>
          <p:cNvSpPr txBox="1"/>
          <p:nvPr/>
        </p:nvSpPr>
        <p:spPr>
          <a:xfrm>
            <a:off x="3135028" y="6137054"/>
            <a:ext cx="6966503" cy="4351338"/>
          </a:xfrm>
          <a:prstGeom prst="rect">
            <a:avLst/>
          </a:prstGeom>
        </p:spPr>
        <p:txBody>
          <a:bodyPr vert="horz" lIns="91440" tIns="45720" rIns="91440" bIns="45720" rtlCol="0" anchor="t">
            <a:normAutofit/>
          </a:bodyPr>
          <a:lstStyle/>
          <a:p>
            <a:pPr lvl="1">
              <a:lnSpc>
                <a:spcPct val="90000"/>
              </a:lnSpc>
            </a:pPr>
            <a:endParaRPr lang="en-US" sz="2000">
              <a:latin typeface="Montserrat"/>
            </a:endParaRPr>
          </a:p>
          <a:p>
            <a:pPr lvl="1">
              <a:lnSpc>
                <a:spcPct val="90000"/>
              </a:lnSpc>
            </a:pPr>
            <a:endParaRPr lang="en-US" sz="2000">
              <a:latin typeface="Montserrat"/>
            </a:endParaRPr>
          </a:p>
        </p:txBody>
      </p:sp>
      <p:sp>
        <p:nvSpPr>
          <p:cNvPr id="5" name="TextBox 4">
            <a:extLst>
              <a:ext uri="{FF2B5EF4-FFF2-40B4-BE49-F238E27FC236}">
                <a16:creationId xmlns:a16="http://schemas.microsoft.com/office/drawing/2014/main" id="{A0161616-71B1-B98B-1946-32A7BF900233}"/>
              </a:ext>
            </a:extLst>
          </p:cNvPr>
          <p:cNvSpPr txBox="1"/>
          <p:nvPr/>
        </p:nvSpPr>
        <p:spPr>
          <a:xfrm>
            <a:off x="2602854" y="6126372"/>
            <a:ext cx="6741260" cy="4351338"/>
          </a:xfrm>
          <a:prstGeom prst="rect">
            <a:avLst/>
          </a:prstGeom>
        </p:spPr>
        <p:txBody>
          <a:bodyPr vert="horz" lIns="91440" tIns="45720" rIns="91440" bIns="45720" rtlCol="0" anchor="t">
            <a:normAutofit/>
          </a:bodyPr>
          <a:lstStyle/>
          <a:p>
            <a:pPr lvl="1" algn="ctr">
              <a:lnSpc>
                <a:spcPct val="90000"/>
              </a:lnSpc>
            </a:pPr>
            <a:r>
              <a:rPr lang="en-US" sz="1600">
                <a:latin typeface="Aptos Display" panose="020B0004020202020204" pitchFamily="34" charset="0"/>
              </a:rPr>
              <a:t>Testimonials are provided by actual eternalHealth members.</a:t>
            </a:r>
          </a:p>
          <a:p>
            <a:pPr lvl="1" algn="ctr">
              <a:lnSpc>
                <a:spcPct val="90000"/>
              </a:lnSpc>
            </a:pPr>
            <a:r>
              <a:rPr lang="en-US" sz="1600">
                <a:latin typeface="Aptos Display" panose="020B0004020202020204" pitchFamily="34" charset="0"/>
              </a:rPr>
              <a:t>Images do not depict actual eternalHealth members.</a:t>
            </a:r>
            <a:endParaRPr lang="en-US" b="1">
              <a:latin typeface="Aptos Display" panose="020B0004020202020204" pitchFamily="34" charset="0"/>
            </a:endParaRPr>
          </a:p>
          <a:p>
            <a:pPr lvl="1">
              <a:lnSpc>
                <a:spcPct val="90000"/>
              </a:lnSpc>
            </a:pPr>
            <a:endParaRPr lang="en-US" sz="2000">
              <a:latin typeface="Aptos Display" panose="020B0004020202020204" pitchFamily="34" charset="0"/>
            </a:endParaRPr>
          </a:p>
          <a:p>
            <a:pPr lvl="1">
              <a:lnSpc>
                <a:spcPct val="90000"/>
              </a:lnSpc>
            </a:pPr>
            <a:endParaRPr lang="en-US" sz="2000">
              <a:latin typeface="Aptos Display" panose="020B0004020202020204" pitchFamily="34" charset="0"/>
            </a:endParaRPr>
          </a:p>
        </p:txBody>
      </p:sp>
    </p:spTree>
    <p:extLst>
      <p:ext uri="{BB962C8B-B14F-4D97-AF65-F5344CB8AC3E}">
        <p14:creationId xmlns:p14="http://schemas.microsoft.com/office/powerpoint/2010/main" val="268912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1751-ED17-6651-2F5C-A873ED191830}"/>
              </a:ext>
            </a:extLst>
          </p:cNvPr>
          <p:cNvSpPr>
            <a:spLocks noGrp="1"/>
          </p:cNvSpPr>
          <p:nvPr>
            <p:ph type="title"/>
          </p:nvPr>
        </p:nvSpPr>
        <p:spPr/>
        <p:txBody>
          <a:bodyPr/>
          <a:lstStyle/>
          <a:p>
            <a:r>
              <a:rPr lang="en-US" dirty="0">
                <a:latin typeface="Futura PT Book" panose="020B0502020204020303"/>
              </a:rPr>
              <a:t>eternalHealth Member Profiles </a:t>
            </a:r>
          </a:p>
        </p:txBody>
      </p:sp>
      <p:sp>
        <p:nvSpPr>
          <p:cNvPr id="4" name="TextBox 3">
            <a:extLst>
              <a:ext uri="{FF2B5EF4-FFF2-40B4-BE49-F238E27FC236}">
                <a16:creationId xmlns:a16="http://schemas.microsoft.com/office/drawing/2014/main" id="{436CA867-7E58-B4E7-5A48-6A558CE487F3}"/>
              </a:ext>
            </a:extLst>
          </p:cNvPr>
          <p:cNvSpPr txBox="1"/>
          <p:nvPr/>
        </p:nvSpPr>
        <p:spPr>
          <a:xfrm>
            <a:off x="99203" y="905302"/>
            <a:ext cx="9476118" cy="5989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a:ln>
                  <a:noFill/>
                </a:ln>
                <a:solidFill>
                  <a:prstClr val="black"/>
                </a:solidFill>
                <a:effectLst/>
                <a:uLnTx/>
                <a:uFillTx/>
                <a:latin typeface="Futura PT Book"/>
                <a:ea typeface="Calibri" panose="020F0502020204030204" pitchFamily="34" charset="0"/>
                <a:cs typeface="Times New Roman" panose="02020603050405020304" pitchFamily="18" charset="0"/>
              </a:rPr>
              <a:t>We know that everyone has different needs, which is why we crafted four plans that allow you to offer your clients options that work for them. </a:t>
            </a:r>
          </a:p>
        </p:txBody>
      </p:sp>
      <p:sp>
        <p:nvSpPr>
          <p:cNvPr id="3" name="TextBox 2">
            <a:extLst>
              <a:ext uri="{FF2B5EF4-FFF2-40B4-BE49-F238E27FC236}">
                <a16:creationId xmlns:a16="http://schemas.microsoft.com/office/drawing/2014/main" id="{06F9E1A6-83FA-23F7-C7A4-07A2BC6AC18A}"/>
              </a:ext>
            </a:extLst>
          </p:cNvPr>
          <p:cNvSpPr txBox="1"/>
          <p:nvPr/>
        </p:nvSpPr>
        <p:spPr>
          <a:xfrm>
            <a:off x="2111076" y="1926453"/>
            <a:ext cx="3381551" cy="153901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00" cap="none" spc="0" normalizeH="0" baseline="0" noProof="0" dirty="0">
                <a:ln>
                  <a:noFill/>
                </a:ln>
                <a:solidFill>
                  <a:srgbClr val="7AC046"/>
                </a:solidFill>
                <a:effectLst/>
                <a:uLnTx/>
                <a:uFillTx/>
                <a:latin typeface="Aptos Display" panose="020B0004020202020204" pitchFamily="34" charset="0"/>
                <a:ea typeface="Calibri" panose="020F0502020204030204" pitchFamily="34" charset="0"/>
                <a:cs typeface="Times New Roman" panose="02020603050405020304" pitchFamily="18" charset="0"/>
              </a:rPr>
              <a:t>eternalHealth Horizon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Best fit for an individual that will need </a:t>
            </a:r>
            <a:r>
              <a:rPr kumimoji="0" lang="en-US" sz="1100" b="1"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access to affordable care and extra benefits like dental, OTC, and transportation without having to pay for a monthly premium</a:t>
            </a: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 This individual does not travel much, or at all, as they must see in-networks providers, unless it is urgent or emergency care. </a:t>
            </a:r>
          </a:p>
        </p:txBody>
      </p:sp>
      <p:sp>
        <p:nvSpPr>
          <p:cNvPr id="6" name="TextBox 5">
            <a:extLst>
              <a:ext uri="{FF2B5EF4-FFF2-40B4-BE49-F238E27FC236}">
                <a16:creationId xmlns:a16="http://schemas.microsoft.com/office/drawing/2014/main" id="{D85F4BE8-FB59-8575-0B67-03212A0FF9F7}"/>
              </a:ext>
            </a:extLst>
          </p:cNvPr>
          <p:cNvSpPr txBox="1"/>
          <p:nvPr/>
        </p:nvSpPr>
        <p:spPr>
          <a:xfrm>
            <a:off x="7838343" y="1825390"/>
            <a:ext cx="4094578" cy="190129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00" cap="none" spc="0" normalizeH="0" baseline="0" noProof="0" dirty="0">
                <a:ln>
                  <a:noFill/>
                </a:ln>
                <a:solidFill>
                  <a:srgbClr val="7AC046"/>
                </a:solidFill>
                <a:effectLst/>
                <a:uLnTx/>
                <a:uFillTx/>
                <a:latin typeface="Aptos Display" panose="020B0004020202020204" pitchFamily="34" charset="0"/>
                <a:ea typeface="Calibri" panose="020F0502020204030204" pitchFamily="34" charset="0"/>
                <a:cs typeface="Times New Roman" panose="02020603050405020304" pitchFamily="18" charset="0"/>
              </a:rPr>
              <a:t>eternalHealth Grand Give Back</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Best for those who are </a:t>
            </a:r>
            <a:r>
              <a:rPr kumimoji="0" lang="en-US" sz="1100" b="1"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new to Medicare and/or have low medical needs</a:t>
            </a: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 as these plans will have higher copays and coinsurance for some benefits, but it will give them back per month into their Part B Premium. It is important to </a:t>
            </a:r>
            <a:r>
              <a:rPr kumimoji="0" lang="en-US" sz="1100" b="1"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inform your clients that there is often a 3-4 month wait period</a:t>
            </a: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 and CMS will work directly with Social Security to reduce their Part B premium. These plans are not suited for those who do not pay a Part B premium, as they would not receive the “Give Back”.</a:t>
            </a:r>
            <a:endParaRPr kumimoji="0" lang="en-US" sz="16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493C55-4783-1685-23F3-EA30088A4149}"/>
              </a:ext>
            </a:extLst>
          </p:cNvPr>
          <p:cNvSpPr txBox="1"/>
          <p:nvPr/>
        </p:nvSpPr>
        <p:spPr>
          <a:xfrm>
            <a:off x="4936465" y="4340750"/>
            <a:ext cx="3999807" cy="172015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00" cap="none" spc="0" normalizeH="0" baseline="0" noProof="0" dirty="0">
                <a:ln>
                  <a:noFill/>
                </a:ln>
                <a:solidFill>
                  <a:srgbClr val="7AC046"/>
                </a:solidFill>
                <a:effectLst/>
                <a:uLnTx/>
                <a:uFillTx/>
                <a:latin typeface="Aptos Display" panose="020B0004020202020204" pitchFamily="34" charset="0"/>
                <a:ea typeface="Calibri" panose="020F0502020204030204" pitchFamily="34" charset="0"/>
                <a:cs typeface="Times New Roman" panose="02020603050405020304" pitchFamily="18" charset="0"/>
              </a:rPr>
              <a:t>eternalHealth Valor Give Back</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eternalHealth Valor Give Back (HMO-POS) plan is </a:t>
            </a:r>
            <a:r>
              <a:rPr kumimoji="0" lang="en-US" sz="1100" b="1"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designed for people with Tricare for Life</a:t>
            </a: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 This plan includes a </a:t>
            </a:r>
            <a:r>
              <a:rPr kumimoji="0" lang="en-US" sz="1100" b="1"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Part B reduction of $100 per month and allows members to see out-of-network providers at a higher coinsurance</a:t>
            </a:r>
            <a:r>
              <a:rPr kumimoji="0" lang="en-US" sz="11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 This plan gives members the freedom to travel as they still receive coverage in and out of network, but their co-pays and co-insurance will be at a higher cost with out-of-network services. </a:t>
            </a:r>
          </a:p>
        </p:txBody>
      </p:sp>
      <p:pic>
        <p:nvPicPr>
          <p:cNvPr id="14" name="Picture 13">
            <a:extLst>
              <a:ext uri="{FF2B5EF4-FFF2-40B4-BE49-F238E27FC236}">
                <a16:creationId xmlns:a16="http://schemas.microsoft.com/office/drawing/2014/main" id="{6F0A3821-BFD0-A9EE-27A1-8C731F232410}"/>
              </a:ext>
            </a:extLst>
          </p:cNvPr>
          <p:cNvPicPr>
            <a:picLocks noChangeAspect="1"/>
          </p:cNvPicPr>
          <p:nvPr/>
        </p:nvPicPr>
        <p:blipFill>
          <a:blip r:embed="rId3"/>
          <a:stretch>
            <a:fillRect/>
          </a:stretch>
        </p:blipFill>
        <p:spPr>
          <a:xfrm>
            <a:off x="2888020" y="4218762"/>
            <a:ext cx="2048445" cy="2137508"/>
          </a:xfrm>
          <a:prstGeom prst="rect">
            <a:avLst/>
          </a:prstGeom>
        </p:spPr>
      </p:pic>
      <p:pic>
        <p:nvPicPr>
          <p:cNvPr id="18" name="Picture 17">
            <a:extLst>
              <a:ext uri="{FF2B5EF4-FFF2-40B4-BE49-F238E27FC236}">
                <a16:creationId xmlns:a16="http://schemas.microsoft.com/office/drawing/2014/main" id="{0D1686B8-3D0B-9D97-6B73-10283A320202}"/>
              </a:ext>
            </a:extLst>
          </p:cNvPr>
          <p:cNvPicPr>
            <a:picLocks noChangeAspect="1"/>
          </p:cNvPicPr>
          <p:nvPr/>
        </p:nvPicPr>
        <p:blipFill>
          <a:blip r:embed="rId4"/>
          <a:stretch>
            <a:fillRect/>
          </a:stretch>
        </p:blipFill>
        <p:spPr>
          <a:xfrm>
            <a:off x="5788272" y="1721149"/>
            <a:ext cx="2050070" cy="2074671"/>
          </a:xfrm>
          <a:prstGeom prst="rect">
            <a:avLst/>
          </a:prstGeom>
        </p:spPr>
      </p:pic>
      <p:pic>
        <p:nvPicPr>
          <p:cNvPr id="22" name="Picture 21">
            <a:extLst>
              <a:ext uri="{FF2B5EF4-FFF2-40B4-BE49-F238E27FC236}">
                <a16:creationId xmlns:a16="http://schemas.microsoft.com/office/drawing/2014/main" id="{D920FF22-1ADA-598A-F688-800AD7F65F6A}"/>
              </a:ext>
            </a:extLst>
          </p:cNvPr>
          <p:cNvPicPr>
            <a:picLocks noChangeAspect="1"/>
          </p:cNvPicPr>
          <p:nvPr/>
        </p:nvPicPr>
        <p:blipFill>
          <a:blip r:embed="rId5"/>
          <a:stretch>
            <a:fillRect/>
          </a:stretch>
        </p:blipFill>
        <p:spPr>
          <a:xfrm>
            <a:off x="99203" y="1737788"/>
            <a:ext cx="2011873" cy="2093326"/>
          </a:xfrm>
          <a:prstGeom prst="rect">
            <a:avLst/>
          </a:prstGeom>
        </p:spPr>
      </p:pic>
      <p:grpSp>
        <p:nvGrpSpPr>
          <p:cNvPr id="7" name="Group 6">
            <a:extLst>
              <a:ext uri="{FF2B5EF4-FFF2-40B4-BE49-F238E27FC236}">
                <a16:creationId xmlns:a16="http://schemas.microsoft.com/office/drawing/2014/main" id="{0DC32C85-04ED-93EA-180B-719F09C5D135}"/>
              </a:ext>
            </a:extLst>
          </p:cNvPr>
          <p:cNvGrpSpPr/>
          <p:nvPr/>
        </p:nvGrpSpPr>
        <p:grpSpPr>
          <a:xfrm flipH="1">
            <a:off x="10385716" y="190113"/>
            <a:ext cx="1544424" cy="1773589"/>
            <a:chOff x="4957058" y="1983282"/>
            <a:chExt cx="940680" cy="1080260"/>
          </a:xfrm>
        </p:grpSpPr>
        <p:sp>
          <p:nvSpPr>
            <p:cNvPr id="9" name="Oval 67">
              <a:extLst>
                <a:ext uri="{FF2B5EF4-FFF2-40B4-BE49-F238E27FC236}">
                  <a16:creationId xmlns:a16="http://schemas.microsoft.com/office/drawing/2014/main" id="{B9D2BED8-FF3F-D30E-30E2-CE56F54AD459}"/>
                </a:ext>
              </a:extLst>
            </p:cNvPr>
            <p:cNvSpPr>
              <a:spLocks noChangeArrowheads="1"/>
            </p:cNvSpPr>
            <p:nvPr/>
          </p:nvSpPr>
          <p:spPr bwMode="auto">
            <a:xfrm rot="5400000">
              <a:off x="5550631" y="2872800"/>
              <a:ext cx="78592" cy="78592"/>
            </a:xfrm>
            <a:prstGeom prst="plus">
              <a:avLst>
                <a:gd name="adj" fmla="val 3081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0" name="Oval 68">
              <a:extLst>
                <a:ext uri="{FF2B5EF4-FFF2-40B4-BE49-F238E27FC236}">
                  <a16:creationId xmlns:a16="http://schemas.microsoft.com/office/drawing/2014/main" id="{11A563BE-D9F3-F82C-9E9D-CDB0108F1944}"/>
                </a:ext>
              </a:extLst>
            </p:cNvPr>
            <p:cNvSpPr>
              <a:spLocks noChangeArrowheads="1"/>
            </p:cNvSpPr>
            <p:nvPr/>
          </p:nvSpPr>
          <p:spPr bwMode="auto">
            <a:xfrm rot="5400000">
              <a:off x="5236344" y="2870526"/>
              <a:ext cx="78592" cy="83143"/>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1" name="Oval 73">
              <a:extLst>
                <a:ext uri="{FF2B5EF4-FFF2-40B4-BE49-F238E27FC236}">
                  <a16:creationId xmlns:a16="http://schemas.microsoft.com/office/drawing/2014/main" id="{E821D85A-0EFB-42F8-9284-B58A87AA9EDF}"/>
                </a:ext>
              </a:extLst>
            </p:cNvPr>
            <p:cNvSpPr>
              <a:spLocks noChangeArrowheads="1"/>
            </p:cNvSpPr>
            <p:nvPr/>
          </p:nvSpPr>
          <p:spPr bwMode="auto">
            <a:xfrm rot="5400000">
              <a:off x="5544024" y="2573821"/>
              <a:ext cx="75021" cy="79968"/>
            </a:xfrm>
            <a:prstGeom prst="plus">
              <a:avLst>
                <a:gd name="adj" fmla="val 37799"/>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2" name="Oval 74">
              <a:extLst>
                <a:ext uri="{FF2B5EF4-FFF2-40B4-BE49-F238E27FC236}">
                  <a16:creationId xmlns:a16="http://schemas.microsoft.com/office/drawing/2014/main" id="{3D24A9C6-29DD-5A00-CAFC-D256579B2C90}"/>
                </a:ext>
              </a:extLst>
            </p:cNvPr>
            <p:cNvSpPr>
              <a:spLocks noChangeArrowheads="1"/>
            </p:cNvSpPr>
            <p:nvPr/>
          </p:nvSpPr>
          <p:spPr bwMode="auto">
            <a:xfrm rot="5400000">
              <a:off x="5251779" y="2574509"/>
              <a:ext cx="75021" cy="78592"/>
            </a:xfrm>
            <a:prstGeom prst="plus">
              <a:avLst>
                <a:gd name="adj" fmla="val 37189"/>
              </a:avLst>
            </a:prstGeom>
            <a:solidFill>
              <a:srgbClr val="78BE20">
                <a:alpha val="6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3" name="Oval 75">
              <a:extLst>
                <a:ext uri="{FF2B5EF4-FFF2-40B4-BE49-F238E27FC236}">
                  <a16:creationId xmlns:a16="http://schemas.microsoft.com/office/drawing/2014/main" id="{638817D7-FB88-1016-F3B6-22626DE522EB}"/>
                </a:ext>
              </a:extLst>
            </p:cNvPr>
            <p:cNvSpPr>
              <a:spLocks noChangeArrowheads="1"/>
            </p:cNvSpPr>
            <p:nvPr/>
          </p:nvSpPr>
          <p:spPr bwMode="auto">
            <a:xfrm rot="5400000">
              <a:off x="4960631" y="2572722"/>
              <a:ext cx="75021" cy="82165"/>
            </a:xfrm>
            <a:prstGeom prst="plus">
              <a:avLst>
                <a:gd name="adj" fmla="val 35158"/>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5" name="Oval 77">
              <a:extLst>
                <a:ext uri="{FF2B5EF4-FFF2-40B4-BE49-F238E27FC236}">
                  <a16:creationId xmlns:a16="http://schemas.microsoft.com/office/drawing/2014/main" id="{3A526723-E3F5-C23A-87E4-C33A02AD7872}"/>
                </a:ext>
              </a:extLst>
            </p:cNvPr>
            <p:cNvSpPr>
              <a:spLocks noChangeArrowheads="1"/>
            </p:cNvSpPr>
            <p:nvPr/>
          </p:nvSpPr>
          <p:spPr bwMode="auto">
            <a:xfrm rot="5400000">
              <a:off x="5823623" y="2284268"/>
              <a:ext cx="73207" cy="75021"/>
            </a:xfrm>
            <a:prstGeom prst="plus">
              <a:avLst>
                <a:gd name="adj" fmla="val 35666"/>
              </a:avLst>
            </a:prstGeom>
            <a:solidFill>
              <a:schemeClr val="accent1">
                <a:alpha val="3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6" name="Oval 79">
              <a:extLst>
                <a:ext uri="{FF2B5EF4-FFF2-40B4-BE49-F238E27FC236}">
                  <a16:creationId xmlns:a16="http://schemas.microsoft.com/office/drawing/2014/main" id="{ED9953EA-3080-2693-01BC-255957203206}"/>
                </a:ext>
              </a:extLst>
            </p:cNvPr>
            <p:cNvSpPr>
              <a:spLocks noChangeArrowheads="1"/>
            </p:cNvSpPr>
            <p:nvPr/>
          </p:nvSpPr>
          <p:spPr bwMode="auto">
            <a:xfrm rot="5400000">
              <a:off x="5535574" y="2272438"/>
              <a:ext cx="86162" cy="85727"/>
            </a:xfrm>
            <a:prstGeom prst="plus">
              <a:avLst>
                <a:gd name="adj" fmla="val 37799"/>
              </a:avLst>
            </a:prstGeom>
            <a:solidFill>
              <a:srgbClr val="78BE2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7" name="Oval 81">
              <a:extLst>
                <a:ext uri="{FF2B5EF4-FFF2-40B4-BE49-F238E27FC236}">
                  <a16:creationId xmlns:a16="http://schemas.microsoft.com/office/drawing/2014/main" id="{A445239F-1EAC-6870-8406-9C09B793455E}"/>
                </a:ext>
              </a:extLst>
            </p:cNvPr>
            <p:cNvSpPr>
              <a:spLocks noChangeArrowheads="1"/>
            </p:cNvSpPr>
            <p:nvPr/>
          </p:nvSpPr>
          <p:spPr bwMode="auto">
            <a:xfrm rot="5400000">
              <a:off x="4957059" y="2276216"/>
              <a:ext cx="82166" cy="82165"/>
            </a:xfrm>
            <a:prstGeom prst="plus">
              <a:avLst>
                <a:gd name="adj" fmla="val 32420"/>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19" name="Oval 82">
              <a:extLst>
                <a:ext uri="{FF2B5EF4-FFF2-40B4-BE49-F238E27FC236}">
                  <a16:creationId xmlns:a16="http://schemas.microsoft.com/office/drawing/2014/main" id="{65C2BA9E-28B1-DD8D-FB88-51E5DA9930AE}"/>
                </a:ext>
              </a:extLst>
            </p:cNvPr>
            <p:cNvSpPr>
              <a:spLocks noChangeArrowheads="1"/>
            </p:cNvSpPr>
            <p:nvPr/>
          </p:nvSpPr>
          <p:spPr bwMode="auto">
            <a:xfrm rot="5400000">
              <a:off x="5822717" y="1983282"/>
              <a:ext cx="75021" cy="75021"/>
            </a:xfrm>
            <a:prstGeom prst="plus">
              <a:avLst>
                <a:gd name="adj" fmla="val 35158"/>
              </a:avLst>
            </a:prstGeom>
            <a:solidFill>
              <a:srgbClr val="78BE20">
                <a:alpha val="3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20" name="Oval 85">
              <a:extLst>
                <a:ext uri="{FF2B5EF4-FFF2-40B4-BE49-F238E27FC236}">
                  <a16:creationId xmlns:a16="http://schemas.microsoft.com/office/drawing/2014/main" id="{BD29E170-7083-E48A-EEC4-506C2C01EAF3}"/>
                </a:ext>
              </a:extLst>
            </p:cNvPr>
            <p:cNvSpPr>
              <a:spLocks noChangeArrowheads="1"/>
            </p:cNvSpPr>
            <p:nvPr/>
          </p:nvSpPr>
          <p:spPr bwMode="auto">
            <a:xfrm rot="5400000">
              <a:off x="5251438" y="1981156"/>
              <a:ext cx="75021" cy="79277"/>
            </a:xfrm>
            <a:prstGeom prst="plus">
              <a:avLst>
                <a:gd name="adj" fmla="val 35158"/>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21" name="Oval 81">
              <a:extLst>
                <a:ext uri="{FF2B5EF4-FFF2-40B4-BE49-F238E27FC236}">
                  <a16:creationId xmlns:a16="http://schemas.microsoft.com/office/drawing/2014/main" id="{D9BD17B5-DC7C-2BA2-9F3E-C3868F587335}"/>
                </a:ext>
              </a:extLst>
            </p:cNvPr>
            <p:cNvSpPr>
              <a:spLocks noChangeArrowheads="1"/>
            </p:cNvSpPr>
            <p:nvPr/>
          </p:nvSpPr>
          <p:spPr bwMode="auto">
            <a:xfrm rot="5400000">
              <a:off x="4959989" y="2978445"/>
              <a:ext cx="82166" cy="88027"/>
            </a:xfrm>
            <a:prstGeom prst="plus">
              <a:avLst>
                <a:gd name="adj" fmla="val 36130"/>
              </a:avLst>
            </a:prstGeom>
            <a:solidFill>
              <a:srgbClr val="78BE20">
                <a:alpha val="1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a:ea typeface="+mn-ea"/>
                <a:cs typeface="+mn-cs"/>
              </a:endParaRPr>
            </a:p>
          </p:txBody>
        </p:sp>
      </p:grpSp>
    </p:spTree>
    <p:extLst>
      <p:ext uri="{BB962C8B-B14F-4D97-AF65-F5344CB8AC3E}">
        <p14:creationId xmlns:p14="http://schemas.microsoft.com/office/powerpoint/2010/main" val="260113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3647-EFA7-4C55-CED6-AB0E088C57BB}"/>
              </a:ext>
            </a:extLst>
          </p:cNvPr>
          <p:cNvSpPr>
            <a:spLocks noGrp="1"/>
          </p:cNvSpPr>
          <p:nvPr>
            <p:ph type="title"/>
          </p:nvPr>
        </p:nvSpPr>
        <p:spPr/>
        <p:txBody>
          <a:bodyPr/>
          <a:lstStyle/>
          <a:p>
            <a:r>
              <a:rPr lang="en-US"/>
              <a:t>Next, we are going to review…</a:t>
            </a:r>
          </a:p>
        </p:txBody>
      </p:sp>
      <p:sp>
        <p:nvSpPr>
          <p:cNvPr id="3" name="Content Placeholder 2">
            <a:extLst>
              <a:ext uri="{FF2B5EF4-FFF2-40B4-BE49-F238E27FC236}">
                <a16:creationId xmlns:a16="http://schemas.microsoft.com/office/drawing/2014/main" id="{35F0FBFE-0A36-93A7-DFFC-0FD754CA1D47}"/>
              </a:ext>
            </a:extLst>
          </p:cNvPr>
          <p:cNvSpPr>
            <a:spLocks noGrp="1"/>
          </p:cNvSpPr>
          <p:nvPr>
            <p:ph idx="1"/>
          </p:nvPr>
        </p:nvSpPr>
        <p:spPr>
          <a:xfrm>
            <a:off x="556891" y="1464414"/>
            <a:ext cx="9769642" cy="3760729"/>
          </a:xfrm>
        </p:spPr>
        <p:txBody>
          <a:bodyPr>
            <a:normAutofit/>
          </a:bodyPr>
          <a:lstStyle/>
          <a:p>
            <a:pPr marL="457200" indent="-457200">
              <a:lnSpc>
                <a:spcPct val="150000"/>
              </a:lnSpc>
              <a:buFont typeface="Wingdings" panose="05000000000000000000" pitchFamily="2" charset="2"/>
              <a:buChar char="q"/>
            </a:pPr>
            <a:r>
              <a:rPr lang="en-US" dirty="0">
                <a:latin typeface="Aptos Display" panose="020B0004020202020204" pitchFamily="34" charset="0"/>
              </a:rPr>
              <a:t>Plan Benefits</a:t>
            </a:r>
          </a:p>
          <a:p>
            <a:pPr marL="457200" indent="-457200">
              <a:lnSpc>
                <a:spcPct val="150000"/>
              </a:lnSpc>
              <a:buFont typeface="Wingdings" panose="05000000000000000000" pitchFamily="2" charset="2"/>
              <a:buChar char="q"/>
            </a:pPr>
            <a:r>
              <a:rPr lang="en-US" dirty="0">
                <a:latin typeface="Aptos Display" panose="020B0004020202020204" pitchFamily="34" charset="0"/>
              </a:rPr>
              <a:t>Formulary (</a:t>
            </a:r>
            <a:r>
              <a:rPr lang="en-US" sz="2400" dirty="0">
                <a:latin typeface="Aptos Display" panose="020B0004020202020204" pitchFamily="34" charset="0"/>
              </a:rPr>
              <a:t>How to look up covered medications)</a:t>
            </a:r>
          </a:p>
          <a:p>
            <a:pPr marL="457200" indent="-457200">
              <a:lnSpc>
                <a:spcPct val="150000"/>
              </a:lnSpc>
              <a:buFont typeface="Wingdings" panose="05000000000000000000" pitchFamily="2" charset="2"/>
              <a:buChar char="q"/>
            </a:pPr>
            <a:r>
              <a:rPr lang="en-US" dirty="0">
                <a:latin typeface="Aptos Display" panose="020B0004020202020204" pitchFamily="34" charset="0"/>
              </a:rPr>
              <a:t>Providers</a:t>
            </a:r>
          </a:p>
          <a:p>
            <a:pPr marL="457200" indent="-457200">
              <a:lnSpc>
                <a:spcPct val="150000"/>
              </a:lnSpc>
              <a:buFont typeface="Wingdings" panose="05000000000000000000" pitchFamily="2" charset="2"/>
              <a:buChar char="q"/>
            </a:pPr>
            <a:r>
              <a:rPr lang="en-US" dirty="0">
                <a:latin typeface="Aptos Display" panose="020B0004020202020204" pitchFamily="34" charset="0"/>
              </a:rPr>
              <a:t>How to enroll</a:t>
            </a:r>
          </a:p>
        </p:txBody>
      </p:sp>
    </p:spTree>
    <p:extLst>
      <p:ext uri="{BB962C8B-B14F-4D97-AF65-F5344CB8AC3E}">
        <p14:creationId xmlns:p14="http://schemas.microsoft.com/office/powerpoint/2010/main" val="386522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descr="Image result for hi res Thank You Blue PNG gaphic">
            <a:extLst>
              <a:ext uri="{FF2B5EF4-FFF2-40B4-BE49-F238E27FC236}">
                <a16:creationId xmlns:a16="http://schemas.microsoft.com/office/drawing/2014/main" id="{3F52D8E3-EB20-A258-3995-78F5218EC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601" y="339082"/>
            <a:ext cx="4040798" cy="3130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D19FF5-5711-659E-2335-87BC8CB605AC}"/>
              </a:ext>
            </a:extLst>
          </p:cNvPr>
          <p:cNvSpPr txBox="1"/>
          <p:nvPr/>
        </p:nvSpPr>
        <p:spPr>
          <a:xfrm>
            <a:off x="2157046" y="4103077"/>
            <a:ext cx="787790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utura PT Book"/>
                <a:ea typeface="+mn-ea"/>
                <a:cs typeface="+mn-cs"/>
              </a:rPr>
              <a:t>&lt;Insert Name&gt;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utura PT Book"/>
                <a:ea typeface="+mn-ea"/>
                <a:cs typeface="+mn-cs"/>
              </a:rPr>
              <a:t>&lt;</a:t>
            </a:r>
            <a:r>
              <a:rPr kumimoji="0" lang="en-US" sz="3200" b="0" i="0" u="none" strike="noStrike" kern="1200" cap="none" spc="0" normalizeH="0" baseline="0" noProof="0">
                <a:ln>
                  <a:noFill/>
                </a:ln>
                <a:solidFill>
                  <a:prstClr val="black"/>
                </a:solidFill>
                <a:effectLst/>
                <a:uLnTx/>
                <a:uFillTx/>
                <a:latin typeface="Futura PT Book"/>
                <a:ea typeface="+mn-ea"/>
                <a:cs typeface="+mn-cs"/>
              </a:rPr>
              <a:t>Insert Phone</a:t>
            </a:r>
            <a:r>
              <a:rPr kumimoji="0" lang="en-US" sz="3200" b="0" i="0" u="none" strike="noStrike" kern="1200" cap="none" spc="0" normalizeH="0" baseline="0" noProof="0" dirty="0">
                <a:ln>
                  <a:noFill/>
                </a:ln>
                <a:solidFill>
                  <a:prstClr val="black"/>
                </a:solidFill>
                <a:effectLst/>
                <a:uLnTx/>
                <a:uFillTx/>
                <a:latin typeface="Futura PT Book"/>
                <a:ea typeface="+mn-ea"/>
                <a:cs typeface="+mn-cs"/>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utura PT Book"/>
                <a:ea typeface="+mn-ea"/>
                <a:cs typeface="+mn-cs"/>
              </a:rPr>
              <a:t>&lt;Insert Email&gt;</a:t>
            </a:r>
          </a:p>
        </p:txBody>
      </p:sp>
    </p:spTree>
    <p:extLst>
      <p:ext uri="{BB962C8B-B14F-4D97-AF65-F5344CB8AC3E}">
        <p14:creationId xmlns:p14="http://schemas.microsoft.com/office/powerpoint/2010/main" val="362338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9F1C8D-EEDE-68CF-71E7-9DDFD0029FE0}"/>
              </a:ext>
            </a:extLst>
          </p:cNvPr>
          <p:cNvSpPr/>
          <p:nvPr/>
        </p:nvSpPr>
        <p:spPr>
          <a:xfrm>
            <a:off x="0" y="1388853"/>
            <a:ext cx="7168551" cy="4528868"/>
          </a:xfrm>
          <a:prstGeom prst="rect">
            <a:avLst/>
          </a:prstGeom>
          <a:solidFill>
            <a:srgbClr val="78BE2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5D71E-FD27-C6A1-1F94-6247321DCCAF}"/>
              </a:ext>
            </a:extLst>
          </p:cNvPr>
          <p:cNvSpPr>
            <a:spLocks noGrp="1"/>
          </p:cNvSpPr>
          <p:nvPr>
            <p:ph type="title"/>
          </p:nvPr>
        </p:nvSpPr>
        <p:spPr/>
        <p:txBody>
          <a:bodyPr/>
          <a:lstStyle/>
          <a:p>
            <a:r>
              <a:rPr lang="en-US"/>
              <a:t>Welcome!</a:t>
            </a:r>
          </a:p>
        </p:txBody>
      </p:sp>
      <p:sp>
        <p:nvSpPr>
          <p:cNvPr id="4" name="TextBox 3">
            <a:extLst>
              <a:ext uri="{FF2B5EF4-FFF2-40B4-BE49-F238E27FC236}">
                <a16:creationId xmlns:a16="http://schemas.microsoft.com/office/drawing/2014/main" id="{A2730471-DA7F-1F1A-FF24-96A881688785}"/>
              </a:ext>
            </a:extLst>
          </p:cNvPr>
          <p:cNvSpPr txBox="1"/>
          <p:nvPr/>
        </p:nvSpPr>
        <p:spPr>
          <a:xfrm>
            <a:off x="759124" y="1495638"/>
            <a:ext cx="6883880" cy="1107996"/>
          </a:xfrm>
          <a:prstGeom prst="rect">
            <a:avLst/>
          </a:prstGeom>
          <a:noFill/>
        </p:spPr>
        <p:txBody>
          <a:bodyPr wrap="square" rtlCol="0">
            <a:spAutoFit/>
          </a:bodyPr>
          <a:lstStyle/>
          <a:p>
            <a:pPr>
              <a:spcAft>
                <a:spcPts val="1200"/>
              </a:spcAft>
            </a:pPr>
            <a:r>
              <a:rPr lang="en-US" sz="2000" b="1">
                <a:latin typeface="Aptos Display" panose="020B0004020202020204" pitchFamily="34" charset="0"/>
              </a:rPr>
              <a:t>About me:</a:t>
            </a:r>
          </a:p>
          <a:p>
            <a:pPr marL="285750" indent="-285750">
              <a:buFont typeface="Wingdings" panose="05000000000000000000" pitchFamily="2" charset="2"/>
              <a:buChar char="§"/>
            </a:pPr>
            <a:r>
              <a:rPr lang="en-US">
                <a:latin typeface="Aptos Display" panose="020B0004020202020204" pitchFamily="34" charset="0"/>
              </a:rPr>
              <a:t>I am a licensed and certified eternalHealth plan representative</a:t>
            </a:r>
          </a:p>
          <a:p>
            <a:pPr marL="285750" indent="-285750">
              <a:buFont typeface="Wingdings" panose="05000000000000000000" pitchFamily="2" charset="2"/>
              <a:buChar char="§"/>
            </a:pPr>
            <a:r>
              <a:rPr lang="en-US">
                <a:latin typeface="Aptos Display" panose="020B0004020202020204" pitchFamily="34" charset="0"/>
              </a:rPr>
              <a:t>I do not represent the government, Medicare, or Medicaid</a:t>
            </a:r>
          </a:p>
        </p:txBody>
      </p:sp>
      <p:sp>
        <p:nvSpPr>
          <p:cNvPr id="5" name="TextBox 4">
            <a:extLst>
              <a:ext uri="{FF2B5EF4-FFF2-40B4-BE49-F238E27FC236}">
                <a16:creationId xmlns:a16="http://schemas.microsoft.com/office/drawing/2014/main" id="{8300CD13-8C75-5559-58AF-3DF97E120B8C}"/>
              </a:ext>
            </a:extLst>
          </p:cNvPr>
          <p:cNvSpPr txBox="1"/>
          <p:nvPr/>
        </p:nvSpPr>
        <p:spPr>
          <a:xfrm>
            <a:off x="759124" y="3454147"/>
            <a:ext cx="6482924" cy="1661993"/>
          </a:xfrm>
          <a:prstGeom prst="rect">
            <a:avLst/>
          </a:prstGeom>
          <a:noFill/>
        </p:spPr>
        <p:txBody>
          <a:bodyPr wrap="square" rtlCol="0">
            <a:spAutoFit/>
          </a:bodyPr>
          <a:lstStyle/>
          <a:p>
            <a:pPr>
              <a:spcAft>
                <a:spcPts val="1200"/>
              </a:spcAft>
            </a:pPr>
            <a:r>
              <a:rPr lang="en-US" sz="2000" b="1" dirty="0">
                <a:latin typeface="Aptos Display" panose="020B0004020202020204" pitchFamily="34" charset="0"/>
              </a:rPr>
              <a:t>During this time, we will discuss:</a:t>
            </a:r>
          </a:p>
          <a:p>
            <a:pPr marL="285750" indent="-285750">
              <a:buFont typeface="Wingdings" panose="05000000000000000000" pitchFamily="2" charset="2"/>
              <a:buChar char="§"/>
            </a:pPr>
            <a:r>
              <a:rPr lang="en-US" dirty="0">
                <a:latin typeface="Aptos Display" panose="020B0004020202020204" pitchFamily="34" charset="0"/>
              </a:rPr>
              <a:t>About eternalHealth</a:t>
            </a:r>
          </a:p>
          <a:p>
            <a:pPr marL="285750" indent="-285750">
              <a:buFont typeface="Wingdings" panose="05000000000000000000" pitchFamily="2" charset="2"/>
              <a:buChar char="§"/>
            </a:pPr>
            <a:r>
              <a:rPr lang="en-US" dirty="0">
                <a:latin typeface="Aptos Display" panose="020B0004020202020204" pitchFamily="34" charset="0"/>
              </a:rPr>
              <a:t>Introduction to Medicare</a:t>
            </a:r>
          </a:p>
          <a:p>
            <a:pPr marL="285750" indent="-285750">
              <a:buFont typeface="Wingdings" panose="05000000000000000000" pitchFamily="2" charset="2"/>
              <a:buChar char="§"/>
            </a:pPr>
            <a:r>
              <a:rPr lang="en-US" dirty="0">
                <a:latin typeface="Aptos Display" panose="020B0004020202020204" pitchFamily="34" charset="0"/>
              </a:rPr>
              <a:t>Important Medicare Terms and Phrases</a:t>
            </a:r>
          </a:p>
          <a:p>
            <a:pPr marL="285750" indent="-285750">
              <a:buFont typeface="Wingdings" panose="05000000000000000000" pitchFamily="2" charset="2"/>
              <a:buChar char="§"/>
            </a:pPr>
            <a:r>
              <a:rPr lang="en-US" dirty="0">
                <a:latin typeface="Aptos Display" panose="020B0004020202020204" pitchFamily="34" charset="0"/>
              </a:rPr>
              <a:t>eternalHealth Plans and benefits</a:t>
            </a:r>
          </a:p>
        </p:txBody>
      </p:sp>
      <p:pic>
        <p:nvPicPr>
          <p:cNvPr id="7" name="Graphic 6" descr="Clock outline">
            <a:extLst>
              <a:ext uri="{FF2B5EF4-FFF2-40B4-BE49-F238E27FC236}">
                <a16:creationId xmlns:a16="http://schemas.microsoft.com/office/drawing/2014/main" id="{9789F633-A136-BCDB-EDF0-210BC6EC47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7455" y="1842471"/>
            <a:ext cx="3122763" cy="3122763"/>
          </a:xfrm>
          <a:prstGeom prst="rect">
            <a:avLst/>
          </a:prstGeom>
        </p:spPr>
      </p:pic>
    </p:spTree>
    <p:extLst>
      <p:ext uri="{BB962C8B-B14F-4D97-AF65-F5344CB8AC3E}">
        <p14:creationId xmlns:p14="http://schemas.microsoft.com/office/powerpoint/2010/main" val="283763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34946E8-A1A1-6139-8956-7496BD4EDB7C}"/>
              </a:ext>
            </a:extLst>
          </p:cNvPr>
          <p:cNvSpPr>
            <a:spLocks noGrp="1"/>
          </p:cNvSpPr>
          <p:nvPr>
            <p:ph idx="4294967295"/>
          </p:nvPr>
        </p:nvSpPr>
        <p:spPr>
          <a:xfrm>
            <a:off x="838200" y="1167068"/>
            <a:ext cx="10515600" cy="4351338"/>
          </a:xfrm>
        </p:spPr>
        <p:txBody>
          <a:bodyPr anchor="ctr"/>
          <a:lstStyle/>
          <a:p>
            <a:r>
              <a:rPr lang="en-US" sz="1800" b="0" i="0" u="none" strike="noStrike" baseline="0" dirty="0">
                <a:solidFill>
                  <a:srgbClr val="000000"/>
                </a:solidFill>
                <a:latin typeface="+mj-lt"/>
              </a:rPr>
              <a:t>eternalHealth of Arizona is an HMO plan with a Medicare contract for HMO and HMO-POS offerings. Enrollment in eternalHealth of Arizona depends on contract renewal. </a:t>
            </a:r>
          </a:p>
          <a:p>
            <a:r>
              <a:rPr lang="en-US" sz="1800" b="0" i="0" u="none" strike="noStrike" baseline="0" dirty="0">
                <a:solidFill>
                  <a:srgbClr val="000000"/>
                </a:solidFill>
                <a:latin typeface="+mj-lt"/>
              </a:rPr>
              <a:t>Out-of-network/non-contracted providers are under no obligation to treat Plan members, except in emergency situations. Please call our customer service number at </a:t>
            </a:r>
            <a:r>
              <a:rPr lang="en-US" sz="1800" b="1" i="0" u="none" strike="noStrike" baseline="0" dirty="0">
                <a:solidFill>
                  <a:srgbClr val="000000"/>
                </a:solidFill>
                <a:latin typeface="+mj-lt"/>
              </a:rPr>
              <a:t>1 (800)680-4568 (TTY 711), </a:t>
            </a:r>
            <a:r>
              <a:rPr lang="en-US" sz="1800" i="1" u="none" strike="noStrike" baseline="0" dirty="0">
                <a:solidFill>
                  <a:srgbClr val="000000"/>
                </a:solidFill>
                <a:latin typeface="+mj-lt"/>
              </a:rPr>
              <a:t>Oct 1 – Mar 31, 8am – 8pm, 7 days a week, and Apr 1 – Sep 30, 8am – 8pm Monday- Friday. </a:t>
            </a:r>
            <a:r>
              <a:rPr lang="en-US" sz="1800" b="0" i="0" u="none" strike="noStrike" baseline="0" dirty="0">
                <a:solidFill>
                  <a:srgbClr val="000000"/>
                </a:solidFill>
                <a:latin typeface="+mj-lt"/>
              </a:rPr>
              <a:t>or see your </a:t>
            </a:r>
            <a:r>
              <a:rPr lang="en-US" sz="1800" dirty="0">
                <a:solidFill>
                  <a:srgbClr val="000000"/>
                </a:solidFill>
                <a:latin typeface="+mj-lt"/>
              </a:rPr>
              <a:t>Evidence of Coverage (EOC) for more information, including the cost-sharing that applies to out-of-network services. </a:t>
            </a:r>
          </a:p>
          <a:p>
            <a:r>
              <a:rPr lang="en-US" sz="1800" dirty="0">
                <a:solidFill>
                  <a:srgbClr val="000000"/>
                </a:solidFill>
                <a:latin typeface="+mj-lt"/>
              </a:rPr>
              <a:t>You have the right to get Medicare information in an accessible format, like large print, Braille, or audio. You also have the right to file a complaint if you feel you’ve been discriminated against. Visit </a:t>
            </a:r>
            <a:r>
              <a:rPr lang="en-US" sz="1800" dirty="0">
                <a:solidFill>
                  <a:srgbClr val="000000"/>
                </a:solidFill>
                <a:latin typeface="+mj-lt"/>
                <a:hlinkClick r:id="rId2">
                  <a:extLst>
                    <a:ext uri="{A12FA001-AC4F-418D-AE19-62706E023703}">
                      <ahyp:hlinkClr xmlns:ahyp="http://schemas.microsoft.com/office/drawing/2018/hyperlinkcolor" val="tx"/>
                    </a:ext>
                  </a:extLst>
                </a:hlinkClick>
              </a:rPr>
              <a:t>Medicare.gov/about-us/accessibility-nondiscrimination-notice</a:t>
            </a:r>
            <a:r>
              <a:rPr lang="en-US" sz="1800" dirty="0">
                <a:solidFill>
                  <a:srgbClr val="000000"/>
                </a:solidFill>
                <a:latin typeface="+mj-lt"/>
              </a:rPr>
              <a:t>, or call 1-800-MEDICARE (1-800-633-4227) for more information. TTY users can call 1-877-486-2048.</a:t>
            </a:r>
          </a:p>
        </p:txBody>
      </p:sp>
    </p:spTree>
    <p:extLst>
      <p:ext uri="{BB962C8B-B14F-4D97-AF65-F5344CB8AC3E}">
        <p14:creationId xmlns:p14="http://schemas.microsoft.com/office/powerpoint/2010/main" val="233250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D62C0D-E619-4558-3F99-E08E19E11F18}"/>
              </a:ext>
            </a:extLst>
          </p:cNvPr>
          <p:cNvSpPr/>
          <p:nvPr/>
        </p:nvSpPr>
        <p:spPr>
          <a:xfrm>
            <a:off x="8305800" y="0"/>
            <a:ext cx="3886200" cy="6858000"/>
          </a:xfrm>
          <a:prstGeom prst="rect">
            <a:avLst/>
          </a:prstGeom>
          <a:solidFill>
            <a:srgbClr val="78BE2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D6142-D297-400D-6A3E-D68BEA17F8D7}"/>
              </a:ext>
            </a:extLst>
          </p:cNvPr>
          <p:cNvSpPr>
            <a:spLocks noGrp="1"/>
          </p:cNvSpPr>
          <p:nvPr>
            <p:ph type="title"/>
          </p:nvPr>
        </p:nvSpPr>
        <p:spPr>
          <a:prstGeom prst="rect">
            <a:avLst/>
          </a:prstGeom>
        </p:spPr>
        <p:txBody>
          <a:bodyPr/>
          <a:lstStyle/>
          <a:p>
            <a:r>
              <a:rPr lang="en-US" dirty="0"/>
              <a:t>Why eternalHealth</a:t>
            </a:r>
          </a:p>
        </p:txBody>
      </p:sp>
      <p:graphicFrame>
        <p:nvGraphicFramePr>
          <p:cNvPr id="5" name="Diagram 4">
            <a:extLst>
              <a:ext uri="{FF2B5EF4-FFF2-40B4-BE49-F238E27FC236}">
                <a16:creationId xmlns:a16="http://schemas.microsoft.com/office/drawing/2014/main" id="{5A501E39-779A-612C-8DFF-2B7721E0A0B1}"/>
              </a:ext>
            </a:extLst>
          </p:cNvPr>
          <p:cNvGraphicFramePr/>
          <p:nvPr>
            <p:extLst>
              <p:ext uri="{D42A27DB-BD31-4B8C-83A1-F6EECF244321}">
                <p14:modId xmlns:p14="http://schemas.microsoft.com/office/powerpoint/2010/main" val="2524177549"/>
              </p:ext>
            </p:extLst>
          </p:nvPr>
        </p:nvGraphicFramePr>
        <p:xfrm>
          <a:off x="807720" y="1234439"/>
          <a:ext cx="6498336" cy="2917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F37B541-806E-B47F-DC1A-C13FDA546662}"/>
              </a:ext>
            </a:extLst>
          </p:cNvPr>
          <p:cNvSpPr txBox="1"/>
          <p:nvPr/>
        </p:nvSpPr>
        <p:spPr>
          <a:xfrm>
            <a:off x="438913" y="4793443"/>
            <a:ext cx="70774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ptos Display" panose="020B0004020202020204" pitchFamily="34" charset="0"/>
              </a:rPr>
              <a:t>eternalHealth has a </a:t>
            </a:r>
            <a:r>
              <a:rPr kumimoji="0" lang="en-US" b="1" i="0" u="none" strike="noStrike" kern="1200" cap="none" spc="0" normalizeH="0" baseline="0" noProof="0" dirty="0">
                <a:ln>
                  <a:noFill/>
                </a:ln>
                <a:solidFill>
                  <a:prstClr val="black"/>
                </a:solidFill>
                <a:effectLst/>
                <a:uLnTx/>
                <a:uFillTx/>
                <a:latin typeface="Aptos Display" panose="020B0004020202020204" pitchFamily="34" charset="0"/>
              </a:rPr>
              <a:t>unique backend system </a:t>
            </a:r>
            <a:r>
              <a:rPr kumimoji="0" lang="en-US" b="0" i="0" u="none" strike="noStrike" kern="1200" cap="none" spc="0" normalizeH="0" baseline="0" noProof="0" dirty="0">
                <a:ln>
                  <a:noFill/>
                </a:ln>
                <a:solidFill>
                  <a:prstClr val="black"/>
                </a:solidFill>
                <a:effectLst/>
                <a:uLnTx/>
                <a:uFillTx/>
                <a:latin typeface="Aptos Display" panose="020B0004020202020204" pitchFamily="34" charset="0"/>
              </a:rPr>
              <a:t>that allows for us to </a:t>
            </a:r>
            <a:r>
              <a:rPr kumimoji="0" lang="en-US" b="1" i="0" u="none" strike="noStrike" kern="1200" cap="none" spc="0" normalizeH="0" baseline="0" noProof="0" dirty="0">
                <a:ln>
                  <a:noFill/>
                </a:ln>
                <a:solidFill>
                  <a:prstClr val="black"/>
                </a:solidFill>
                <a:effectLst/>
                <a:uLnTx/>
                <a:uFillTx/>
                <a:latin typeface="Aptos Display" panose="020B0004020202020204" pitchFamily="34" charset="0"/>
              </a:rPr>
              <a:t>save on Administrative costs</a:t>
            </a:r>
            <a:r>
              <a:rPr kumimoji="0" lang="en-US" b="0" i="0" u="none" strike="noStrike" kern="1200" cap="none" spc="0" normalizeH="0" baseline="0" noProof="0" dirty="0">
                <a:ln>
                  <a:noFill/>
                </a:ln>
                <a:solidFill>
                  <a:prstClr val="black"/>
                </a:solidFill>
                <a:effectLst/>
                <a:uLnTx/>
                <a:uFillTx/>
                <a:latin typeface="Aptos Display" panose="020B0004020202020204" pitchFamily="34" charset="0"/>
              </a:rPr>
              <a:t>. We use these savings to allocate dollars to delivering </a:t>
            </a:r>
            <a:r>
              <a:rPr kumimoji="0" lang="en-US" b="1" i="0" u="none" strike="noStrike" kern="1200" cap="none" spc="0" normalizeH="0" baseline="0" noProof="0" dirty="0">
                <a:ln>
                  <a:noFill/>
                </a:ln>
                <a:solidFill>
                  <a:prstClr val="black"/>
                </a:solidFill>
                <a:effectLst/>
                <a:uLnTx/>
                <a:uFillTx/>
                <a:latin typeface="Aptos Display" panose="020B0004020202020204" pitchFamily="34" charset="0"/>
              </a:rPr>
              <a:t>white glove customer service and sustainable products.</a:t>
            </a:r>
          </a:p>
        </p:txBody>
      </p:sp>
      <p:sp>
        <p:nvSpPr>
          <p:cNvPr id="4" name="TextBox 3">
            <a:extLst>
              <a:ext uri="{FF2B5EF4-FFF2-40B4-BE49-F238E27FC236}">
                <a16:creationId xmlns:a16="http://schemas.microsoft.com/office/drawing/2014/main" id="{967CE7EE-D1C8-C890-76AB-6DFE85492FED}"/>
              </a:ext>
            </a:extLst>
          </p:cNvPr>
          <p:cNvSpPr txBox="1"/>
          <p:nvPr/>
        </p:nvSpPr>
        <p:spPr>
          <a:xfrm>
            <a:off x="8095488" y="1967061"/>
            <a:ext cx="4096512" cy="2923877"/>
          </a:xfrm>
          <a:prstGeom prst="rect">
            <a:avLst/>
          </a:prstGeom>
          <a:noFill/>
        </p:spPr>
        <p:txBody>
          <a:bodyPr wrap="square" rtlCol="0">
            <a:spAutoFit/>
          </a:bodyPr>
          <a:lstStyle/>
          <a:p>
            <a:pPr marR="0" lvl="1">
              <a:spcBef>
                <a:spcPts val="0"/>
              </a:spcBef>
              <a:spcAft>
                <a:spcPts val="2400"/>
              </a:spcAft>
              <a:tabLst>
                <a:tab pos="914400" algn="l"/>
              </a:tabLst>
            </a:pPr>
            <a:r>
              <a:rPr lang="en-US"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Started in 2019 in 3 Counties </a:t>
            </a:r>
            <a:r>
              <a:rPr lang="en-US" b="1"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Today we have 6 Counties in MA and 2 Counties </a:t>
            </a:r>
            <a:r>
              <a:rPr lang="en-US" b="1" dirty="0">
                <a:solidFill>
                  <a:srgbClr val="000000"/>
                </a:solidFill>
                <a:latin typeface="Aptos Display" panose="020B0004020202020204" pitchFamily="34" charset="0"/>
                <a:ea typeface="Times New Roman" panose="02020603050405020304" pitchFamily="18" charset="0"/>
                <a:cs typeface="Aptos" panose="020B0004020202020204" pitchFamily="34" charset="0"/>
              </a:rPr>
              <a:t>i</a:t>
            </a:r>
            <a:r>
              <a:rPr lang="en-US" b="1"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n AZ</a:t>
            </a:r>
            <a:endParaRPr lang="en-US" b="1" dirty="0">
              <a:solidFill>
                <a:srgbClr val="000000"/>
              </a:solidFill>
              <a:latin typeface="Aptos Display" panose="020B0004020202020204" pitchFamily="34" charset="0"/>
              <a:ea typeface="Times New Roman" panose="02020603050405020304" pitchFamily="18" charset="0"/>
              <a:cs typeface="Aptos" panose="020B0004020202020204" pitchFamily="34" charset="0"/>
            </a:endParaRPr>
          </a:p>
          <a:p>
            <a:pPr marR="0" lvl="1">
              <a:spcBef>
                <a:spcPts val="0"/>
              </a:spcBef>
              <a:spcAft>
                <a:spcPts val="2400"/>
              </a:spcAft>
              <a:tabLst>
                <a:tab pos="914400" algn="l"/>
              </a:tabLst>
            </a:pPr>
            <a:r>
              <a:rPr lang="en-US"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We have grown membership by over 500% in the last year</a:t>
            </a:r>
            <a:endParaRPr lang="en-US" dirty="0">
              <a:latin typeface="Aptos Display" panose="020B0004020202020204" pitchFamily="34" charset="0"/>
              <a:ea typeface="Times New Roman" panose="02020603050405020304" pitchFamily="18" charset="0"/>
              <a:cs typeface="Aptos" panose="020B0004020202020204" pitchFamily="34" charset="0"/>
            </a:endParaRPr>
          </a:p>
          <a:p>
            <a:pPr marR="0" lvl="1">
              <a:spcBef>
                <a:spcPts val="0"/>
              </a:spcBef>
              <a:spcAft>
                <a:spcPts val="2400"/>
              </a:spcAft>
              <a:tabLst>
                <a:tab pos="914400" algn="l"/>
              </a:tabLst>
            </a:pPr>
            <a:r>
              <a:rPr lang="en-US"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We offer </a:t>
            </a:r>
            <a:r>
              <a:rPr lang="en-US" b="1"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rich and stable benefits </a:t>
            </a:r>
            <a:r>
              <a:rPr lang="en-US"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allowing </a:t>
            </a:r>
            <a:r>
              <a:rPr lang="en-US" b="1"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low-cost access to care </a:t>
            </a:r>
            <a:r>
              <a:rPr lang="en-US"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and </a:t>
            </a:r>
            <a:r>
              <a:rPr lang="en-US" b="1" dirty="0">
                <a:solidFill>
                  <a:srgbClr val="000000"/>
                </a:solidFill>
                <a:effectLst/>
                <a:latin typeface="Aptos Display" panose="020B0004020202020204" pitchFamily="34" charset="0"/>
                <a:ea typeface="Times New Roman" panose="02020603050405020304" pitchFamily="18" charset="0"/>
                <a:cs typeface="Aptos" panose="020B0004020202020204" pitchFamily="34" charset="0"/>
              </a:rPr>
              <a:t>whole-body health</a:t>
            </a:r>
            <a:endParaRPr lang="en-US" b="1" dirty="0">
              <a:effectLst/>
              <a:latin typeface="Aptos Display"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44845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EC74B-FB57-20C4-F9C1-9EA2A5C6E312}"/>
              </a:ext>
            </a:extLst>
          </p:cNvPr>
          <p:cNvSpPr txBox="1"/>
          <p:nvPr/>
        </p:nvSpPr>
        <p:spPr>
          <a:xfrm>
            <a:off x="2423160" y="2726148"/>
            <a:ext cx="7089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AEDB"/>
                </a:solidFill>
                <a:effectLst/>
                <a:uLnTx/>
                <a:uFillTx/>
                <a:latin typeface="Futura PT Book"/>
                <a:ea typeface="+mn-ea"/>
                <a:cs typeface="+mn-cs"/>
              </a:rPr>
              <a:t>Introduction to Medicare</a:t>
            </a:r>
          </a:p>
        </p:txBody>
      </p:sp>
    </p:spTree>
    <p:extLst>
      <p:ext uri="{BB962C8B-B14F-4D97-AF65-F5344CB8AC3E}">
        <p14:creationId xmlns:p14="http://schemas.microsoft.com/office/powerpoint/2010/main" val="181846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FFA088-B220-61BA-DEB8-BF752A1F2C90}"/>
              </a:ext>
            </a:extLst>
          </p:cNvPr>
          <p:cNvSpPr/>
          <p:nvPr/>
        </p:nvSpPr>
        <p:spPr>
          <a:xfrm>
            <a:off x="5296619" y="2044461"/>
            <a:ext cx="6895381" cy="4813539"/>
          </a:xfrm>
          <a:prstGeom prst="rect">
            <a:avLst/>
          </a:prstGeom>
          <a:solidFill>
            <a:srgbClr val="78BE2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61164-59BA-0888-0C60-E730B57DDCB1}"/>
              </a:ext>
            </a:extLst>
          </p:cNvPr>
          <p:cNvSpPr>
            <a:spLocks noGrp="1"/>
          </p:cNvSpPr>
          <p:nvPr>
            <p:ph type="title"/>
          </p:nvPr>
        </p:nvSpPr>
        <p:spPr/>
        <p:txBody>
          <a:bodyPr/>
          <a:lstStyle/>
          <a:p>
            <a:r>
              <a:rPr lang="en-US"/>
              <a:t>Medicare Basics</a:t>
            </a:r>
          </a:p>
        </p:txBody>
      </p:sp>
      <p:sp>
        <p:nvSpPr>
          <p:cNvPr id="3" name="Content Placeholder 2">
            <a:extLst>
              <a:ext uri="{FF2B5EF4-FFF2-40B4-BE49-F238E27FC236}">
                <a16:creationId xmlns:a16="http://schemas.microsoft.com/office/drawing/2014/main" id="{27A198A5-4762-DE8B-9DD5-D90CE9236BD0}"/>
              </a:ext>
            </a:extLst>
          </p:cNvPr>
          <p:cNvSpPr>
            <a:spLocks noGrp="1"/>
          </p:cNvSpPr>
          <p:nvPr>
            <p:ph idx="1"/>
          </p:nvPr>
        </p:nvSpPr>
        <p:spPr>
          <a:xfrm>
            <a:off x="5693433" y="2590572"/>
            <a:ext cx="6025552" cy="1608598"/>
          </a:xfrm>
        </p:spPr>
        <p:txBody>
          <a:bodyPr/>
          <a:lstStyle/>
          <a:p>
            <a:r>
              <a:rPr lang="en-US" sz="2000" b="1">
                <a:latin typeface="Aptos Display" panose="020B0004020202020204" pitchFamily="34" charset="0"/>
              </a:rPr>
              <a:t>What is Medicare</a:t>
            </a:r>
          </a:p>
          <a:p>
            <a:r>
              <a:rPr lang="en-US" sz="1600">
                <a:latin typeface="Aptos Display" panose="020B0004020202020204" pitchFamily="34" charset="0"/>
              </a:rPr>
              <a:t>Medicare is a program administered and regulated by the Centers for Medicare &amp; Medicaid Services (CMS)</a:t>
            </a:r>
          </a:p>
        </p:txBody>
      </p:sp>
      <p:sp>
        <p:nvSpPr>
          <p:cNvPr id="4" name="Content Placeholder 2">
            <a:extLst>
              <a:ext uri="{FF2B5EF4-FFF2-40B4-BE49-F238E27FC236}">
                <a16:creationId xmlns:a16="http://schemas.microsoft.com/office/drawing/2014/main" id="{EEACE1FF-04E3-38A3-8D72-9E4B56078434}"/>
              </a:ext>
            </a:extLst>
          </p:cNvPr>
          <p:cNvSpPr txBox="1">
            <a:spLocks/>
          </p:cNvSpPr>
          <p:nvPr/>
        </p:nvSpPr>
        <p:spPr>
          <a:xfrm>
            <a:off x="5693433" y="4267428"/>
            <a:ext cx="6025552" cy="20339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latin typeface="Aptos Display" panose="020B0004020202020204" pitchFamily="34" charset="0"/>
              </a:rPr>
              <a:t>You are eligible for Medicare if  you are:</a:t>
            </a:r>
          </a:p>
          <a:p>
            <a:pPr marL="285750" indent="-285750">
              <a:buFont typeface="Wingdings" panose="05000000000000000000" pitchFamily="2" charset="2"/>
              <a:buChar char="§"/>
            </a:pPr>
            <a:r>
              <a:rPr lang="en-US" sz="1400">
                <a:latin typeface="Aptos Display" panose="020B0004020202020204" pitchFamily="34" charset="0"/>
              </a:rPr>
              <a:t>Age 65 or older</a:t>
            </a:r>
          </a:p>
          <a:p>
            <a:pPr marL="285750" indent="-285750">
              <a:buFont typeface="Wingdings" panose="05000000000000000000" pitchFamily="2" charset="2"/>
              <a:buChar char="§"/>
            </a:pPr>
            <a:r>
              <a:rPr lang="en-US" sz="1400">
                <a:latin typeface="Aptos Display" panose="020B0004020202020204" pitchFamily="34" charset="0"/>
              </a:rPr>
              <a:t>Under 65 with certain disabilities</a:t>
            </a:r>
          </a:p>
          <a:p>
            <a:pPr marL="285750" indent="-285750">
              <a:buFont typeface="Wingdings" panose="05000000000000000000" pitchFamily="2" charset="2"/>
              <a:buChar char="§"/>
            </a:pPr>
            <a:r>
              <a:rPr lang="en-US" sz="1400">
                <a:latin typeface="Aptos Display" panose="020B0004020202020204" pitchFamily="34" charset="0"/>
              </a:rPr>
              <a:t>A citizen or permanent resident of the United States</a:t>
            </a:r>
          </a:p>
          <a:p>
            <a:pPr marL="285750" indent="-285750">
              <a:buFont typeface="Wingdings" panose="05000000000000000000" pitchFamily="2" charset="2"/>
              <a:buChar char="§"/>
            </a:pPr>
            <a:r>
              <a:rPr lang="en-US" sz="1400">
                <a:latin typeface="Aptos Display" panose="020B0004020202020204" pitchFamily="34" charset="0"/>
              </a:rPr>
              <a:t>Any age with end-stage renal disease (ESRD) or Lou Gehrig’s disease</a:t>
            </a:r>
          </a:p>
        </p:txBody>
      </p:sp>
      <p:sp>
        <p:nvSpPr>
          <p:cNvPr id="6" name="Rectangle: Rounded Corners 5">
            <a:extLst>
              <a:ext uri="{FF2B5EF4-FFF2-40B4-BE49-F238E27FC236}">
                <a16:creationId xmlns:a16="http://schemas.microsoft.com/office/drawing/2014/main" id="{085366D3-5B4F-85EE-E3FF-4B925519A2CC}"/>
              </a:ext>
            </a:extLst>
          </p:cNvPr>
          <p:cNvSpPr/>
          <p:nvPr/>
        </p:nvSpPr>
        <p:spPr>
          <a:xfrm>
            <a:off x="733245" y="3091431"/>
            <a:ext cx="1388853" cy="842162"/>
          </a:xfrm>
          <a:prstGeom prst="roundRect">
            <a:avLst/>
          </a:prstGeom>
          <a:solidFill>
            <a:srgbClr val="00B0F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Aptos Display" panose="020B0004020202020204" pitchFamily="34" charset="0"/>
              </a:rPr>
              <a:t>Part A:</a:t>
            </a:r>
          </a:p>
          <a:p>
            <a:pPr algn="ctr"/>
            <a:r>
              <a:rPr lang="en-US" sz="1400">
                <a:latin typeface="Aptos Display" panose="020B0004020202020204" pitchFamily="34" charset="0"/>
              </a:rPr>
              <a:t>Hospital</a:t>
            </a:r>
          </a:p>
        </p:txBody>
      </p:sp>
      <p:sp>
        <p:nvSpPr>
          <p:cNvPr id="7" name="Rectangle: Rounded Corners 6">
            <a:extLst>
              <a:ext uri="{FF2B5EF4-FFF2-40B4-BE49-F238E27FC236}">
                <a16:creationId xmlns:a16="http://schemas.microsoft.com/office/drawing/2014/main" id="{D4462546-CCFF-9461-2D0D-A45BC001DA91}"/>
              </a:ext>
            </a:extLst>
          </p:cNvPr>
          <p:cNvSpPr/>
          <p:nvPr/>
        </p:nvSpPr>
        <p:spPr>
          <a:xfrm>
            <a:off x="2828026" y="5000859"/>
            <a:ext cx="1388853" cy="842162"/>
          </a:xfrm>
          <a:prstGeom prst="roundRect">
            <a:avLst/>
          </a:prstGeom>
          <a:solidFill>
            <a:srgbClr val="00B0F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Aptos Display" panose="020B0004020202020204" pitchFamily="34" charset="0"/>
              </a:rPr>
              <a:t>Part D: </a:t>
            </a:r>
          </a:p>
          <a:p>
            <a:pPr algn="ctr"/>
            <a:r>
              <a:rPr lang="en-US" sz="1400">
                <a:latin typeface="Aptos Display" panose="020B0004020202020204" pitchFamily="34" charset="0"/>
              </a:rPr>
              <a:t>Drug Benefits</a:t>
            </a:r>
          </a:p>
        </p:txBody>
      </p:sp>
      <p:sp>
        <p:nvSpPr>
          <p:cNvPr id="8" name="Rectangle: Rounded Corners 7">
            <a:extLst>
              <a:ext uri="{FF2B5EF4-FFF2-40B4-BE49-F238E27FC236}">
                <a16:creationId xmlns:a16="http://schemas.microsoft.com/office/drawing/2014/main" id="{40645D9A-D44F-C8CA-9A12-C5DA1389562A}"/>
              </a:ext>
            </a:extLst>
          </p:cNvPr>
          <p:cNvSpPr/>
          <p:nvPr/>
        </p:nvSpPr>
        <p:spPr>
          <a:xfrm>
            <a:off x="733245" y="5000859"/>
            <a:ext cx="1388853" cy="842162"/>
          </a:xfrm>
          <a:prstGeom prst="roundRect">
            <a:avLst/>
          </a:prstGeom>
          <a:solidFill>
            <a:srgbClr val="00B0F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Aptos Display" panose="020B0004020202020204" pitchFamily="34" charset="0"/>
              </a:rPr>
              <a:t>Part C: </a:t>
            </a:r>
            <a:r>
              <a:rPr lang="en-US" sz="1400">
                <a:latin typeface="Aptos Display" panose="020B0004020202020204" pitchFamily="34" charset="0"/>
              </a:rPr>
              <a:t>Medicare Advantage</a:t>
            </a:r>
          </a:p>
        </p:txBody>
      </p:sp>
      <p:sp>
        <p:nvSpPr>
          <p:cNvPr id="9" name="Rectangle: Rounded Corners 8">
            <a:extLst>
              <a:ext uri="{FF2B5EF4-FFF2-40B4-BE49-F238E27FC236}">
                <a16:creationId xmlns:a16="http://schemas.microsoft.com/office/drawing/2014/main" id="{6D9FB7B5-9091-21B5-E78A-0FED5965D372}"/>
              </a:ext>
            </a:extLst>
          </p:cNvPr>
          <p:cNvSpPr/>
          <p:nvPr/>
        </p:nvSpPr>
        <p:spPr>
          <a:xfrm>
            <a:off x="2823713" y="3091431"/>
            <a:ext cx="1388853" cy="842162"/>
          </a:xfrm>
          <a:prstGeom prst="roundRect">
            <a:avLst/>
          </a:prstGeom>
          <a:solidFill>
            <a:srgbClr val="00B0F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Aptos Display" panose="020B0004020202020204" pitchFamily="34" charset="0"/>
              </a:rPr>
              <a:t>Part B: </a:t>
            </a:r>
            <a:r>
              <a:rPr lang="en-US" sz="1400">
                <a:latin typeface="Aptos Display" panose="020B0004020202020204" pitchFamily="34" charset="0"/>
              </a:rPr>
              <a:t>Medical</a:t>
            </a:r>
          </a:p>
        </p:txBody>
      </p:sp>
      <p:pic>
        <p:nvPicPr>
          <p:cNvPr id="11" name="Graphic 10" descr="IV outline">
            <a:extLst>
              <a:ext uri="{FF2B5EF4-FFF2-40B4-BE49-F238E27FC236}">
                <a16:creationId xmlns:a16="http://schemas.microsoft.com/office/drawing/2014/main" id="{F7AECFD0-A48B-5FD3-E14A-7B59FA6E3D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0856" y="2196279"/>
            <a:ext cx="803695" cy="803695"/>
          </a:xfrm>
          <a:prstGeom prst="rect">
            <a:avLst/>
          </a:prstGeom>
        </p:spPr>
      </p:pic>
      <p:pic>
        <p:nvPicPr>
          <p:cNvPr id="13" name="Graphic 12" descr="Doctor female outline">
            <a:extLst>
              <a:ext uri="{FF2B5EF4-FFF2-40B4-BE49-F238E27FC236}">
                <a16:creationId xmlns:a16="http://schemas.microsoft.com/office/drawing/2014/main" id="{1CE72FD3-8078-1A98-EE54-5554A18CEB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16290" y="2188724"/>
            <a:ext cx="803695" cy="803695"/>
          </a:xfrm>
          <a:prstGeom prst="rect">
            <a:avLst/>
          </a:prstGeom>
        </p:spPr>
      </p:pic>
      <p:pic>
        <p:nvPicPr>
          <p:cNvPr id="15" name="Graphic 14" descr="Medical outline">
            <a:extLst>
              <a:ext uri="{FF2B5EF4-FFF2-40B4-BE49-F238E27FC236}">
                <a16:creationId xmlns:a16="http://schemas.microsoft.com/office/drawing/2014/main" id="{0DE62A7B-3DC5-8453-5AEE-FAB9633E60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0856" y="4117596"/>
            <a:ext cx="803695" cy="803695"/>
          </a:xfrm>
          <a:prstGeom prst="rect">
            <a:avLst/>
          </a:prstGeom>
        </p:spPr>
      </p:pic>
      <p:pic>
        <p:nvPicPr>
          <p:cNvPr id="17" name="Graphic 16" descr="Medicine outline">
            <a:extLst>
              <a:ext uri="{FF2B5EF4-FFF2-40B4-BE49-F238E27FC236}">
                <a16:creationId xmlns:a16="http://schemas.microsoft.com/office/drawing/2014/main" id="{DEBE9AE9-F80D-5BBF-1FE7-40371EE979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6291" y="4117596"/>
            <a:ext cx="803695" cy="803695"/>
          </a:xfrm>
          <a:prstGeom prst="rect">
            <a:avLst/>
          </a:prstGeom>
        </p:spPr>
      </p:pic>
      <p:sp>
        <p:nvSpPr>
          <p:cNvPr id="18" name="TextBox 17">
            <a:extLst>
              <a:ext uri="{FF2B5EF4-FFF2-40B4-BE49-F238E27FC236}">
                <a16:creationId xmlns:a16="http://schemas.microsoft.com/office/drawing/2014/main" id="{6568FC6D-FA6E-E89F-7D01-358C770373D7}"/>
              </a:ext>
            </a:extLst>
          </p:cNvPr>
          <p:cNvSpPr txBox="1"/>
          <p:nvPr/>
        </p:nvSpPr>
        <p:spPr>
          <a:xfrm>
            <a:off x="500333" y="1654833"/>
            <a:ext cx="3976777" cy="400110"/>
          </a:xfrm>
          <a:prstGeom prst="rect">
            <a:avLst/>
          </a:prstGeom>
          <a:noFill/>
        </p:spPr>
        <p:txBody>
          <a:bodyPr wrap="square" rtlCol="0">
            <a:spAutoFit/>
          </a:bodyPr>
          <a:lstStyle/>
          <a:p>
            <a:pPr algn="ctr"/>
            <a:r>
              <a:rPr lang="en-US" sz="2000" b="1" u="sng">
                <a:latin typeface="+mj-lt"/>
              </a:rPr>
              <a:t>Four parts of Medicare</a:t>
            </a:r>
          </a:p>
        </p:txBody>
      </p:sp>
    </p:spTree>
    <p:extLst>
      <p:ext uri="{BB962C8B-B14F-4D97-AF65-F5344CB8AC3E}">
        <p14:creationId xmlns:p14="http://schemas.microsoft.com/office/powerpoint/2010/main" val="274951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935E-9F1E-8D31-07C7-C25586B175CC}"/>
              </a:ext>
            </a:extLst>
          </p:cNvPr>
          <p:cNvSpPr>
            <a:spLocks noGrp="1"/>
          </p:cNvSpPr>
          <p:nvPr>
            <p:ph type="title"/>
          </p:nvPr>
        </p:nvSpPr>
        <p:spPr/>
        <p:txBody>
          <a:bodyPr/>
          <a:lstStyle/>
          <a:p>
            <a:r>
              <a:rPr lang="en-US"/>
              <a:t>Medicare Coverage Options</a:t>
            </a:r>
          </a:p>
        </p:txBody>
      </p:sp>
      <p:sp>
        <p:nvSpPr>
          <p:cNvPr id="4" name="TextBox 3">
            <a:extLst>
              <a:ext uri="{FF2B5EF4-FFF2-40B4-BE49-F238E27FC236}">
                <a16:creationId xmlns:a16="http://schemas.microsoft.com/office/drawing/2014/main" id="{C85B727A-EB51-C98A-A2AD-5079DFD56529}"/>
              </a:ext>
            </a:extLst>
          </p:cNvPr>
          <p:cNvSpPr txBox="1"/>
          <p:nvPr/>
        </p:nvSpPr>
        <p:spPr>
          <a:xfrm>
            <a:off x="2008241" y="2070553"/>
            <a:ext cx="1526876" cy="461665"/>
          </a:xfrm>
          <a:prstGeom prst="rect">
            <a:avLst/>
          </a:prstGeom>
          <a:noFill/>
        </p:spPr>
        <p:txBody>
          <a:bodyPr wrap="square" rtlCol="0">
            <a:spAutoFit/>
          </a:bodyPr>
          <a:lstStyle/>
          <a:p>
            <a:pPr algn="ctr"/>
            <a:r>
              <a:rPr lang="en-US" sz="2400" b="1">
                <a:latin typeface="+mj-lt"/>
              </a:rPr>
              <a:t>Step 1:</a:t>
            </a:r>
          </a:p>
        </p:txBody>
      </p:sp>
      <p:sp>
        <p:nvSpPr>
          <p:cNvPr id="5" name="TextBox 4">
            <a:extLst>
              <a:ext uri="{FF2B5EF4-FFF2-40B4-BE49-F238E27FC236}">
                <a16:creationId xmlns:a16="http://schemas.microsoft.com/office/drawing/2014/main" id="{8E7B3016-FF9D-3A62-D128-42A586641AAF}"/>
              </a:ext>
            </a:extLst>
          </p:cNvPr>
          <p:cNvSpPr txBox="1"/>
          <p:nvPr/>
        </p:nvSpPr>
        <p:spPr>
          <a:xfrm>
            <a:off x="8166203" y="1294194"/>
            <a:ext cx="1526876" cy="461665"/>
          </a:xfrm>
          <a:prstGeom prst="rect">
            <a:avLst/>
          </a:prstGeom>
          <a:noFill/>
        </p:spPr>
        <p:txBody>
          <a:bodyPr wrap="square" rtlCol="0">
            <a:spAutoFit/>
          </a:bodyPr>
          <a:lstStyle/>
          <a:p>
            <a:pPr algn="ctr"/>
            <a:r>
              <a:rPr lang="en-US" sz="2400" b="1" dirty="0"/>
              <a:t>Step 2:</a:t>
            </a:r>
          </a:p>
        </p:txBody>
      </p:sp>
      <p:sp>
        <p:nvSpPr>
          <p:cNvPr id="6" name="Right Triangle 5">
            <a:extLst>
              <a:ext uri="{FF2B5EF4-FFF2-40B4-BE49-F238E27FC236}">
                <a16:creationId xmlns:a16="http://schemas.microsoft.com/office/drawing/2014/main" id="{701C0EB0-30A2-ED48-9A5D-26C3697842A4}"/>
              </a:ext>
            </a:extLst>
          </p:cNvPr>
          <p:cNvSpPr/>
          <p:nvPr/>
        </p:nvSpPr>
        <p:spPr>
          <a:xfrm>
            <a:off x="1265383" y="3229396"/>
            <a:ext cx="2352858" cy="1716657"/>
          </a:xfrm>
          <a:prstGeom prst="rtTriangle">
            <a:avLst/>
          </a:prstGeom>
          <a:solidFill>
            <a:srgbClr val="7030A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56E22096-BD73-565A-EC84-576072A97A78}"/>
              </a:ext>
            </a:extLst>
          </p:cNvPr>
          <p:cNvSpPr/>
          <p:nvPr/>
        </p:nvSpPr>
        <p:spPr>
          <a:xfrm rot="10800000">
            <a:off x="1905806" y="3226507"/>
            <a:ext cx="2352857" cy="1716657"/>
          </a:xfrm>
          <a:prstGeom prst="rtTriangle">
            <a:avLst/>
          </a:prstGeom>
          <a:solidFill>
            <a:srgbClr val="7030A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9A4053-5F9F-A2BA-056B-D89FF3497069}"/>
              </a:ext>
            </a:extLst>
          </p:cNvPr>
          <p:cNvSpPr txBox="1"/>
          <p:nvPr/>
        </p:nvSpPr>
        <p:spPr>
          <a:xfrm>
            <a:off x="1595250" y="2745218"/>
            <a:ext cx="2352857" cy="369332"/>
          </a:xfrm>
          <a:prstGeom prst="rect">
            <a:avLst/>
          </a:prstGeom>
          <a:noFill/>
        </p:spPr>
        <p:txBody>
          <a:bodyPr wrap="square" rtlCol="0">
            <a:spAutoFit/>
          </a:bodyPr>
          <a:lstStyle/>
          <a:p>
            <a:pPr algn="ctr"/>
            <a:r>
              <a:rPr lang="en-US" u="sng">
                <a:latin typeface="Aptos Display" panose="020B0004020202020204" pitchFamily="34" charset="0"/>
              </a:rPr>
              <a:t>Original Medicare</a:t>
            </a:r>
          </a:p>
        </p:txBody>
      </p:sp>
      <p:sp>
        <p:nvSpPr>
          <p:cNvPr id="9" name="TextBox 8">
            <a:extLst>
              <a:ext uri="{FF2B5EF4-FFF2-40B4-BE49-F238E27FC236}">
                <a16:creationId xmlns:a16="http://schemas.microsoft.com/office/drawing/2014/main" id="{7C3DEE06-4C9B-F877-65C8-69F9367D410A}"/>
              </a:ext>
            </a:extLst>
          </p:cNvPr>
          <p:cNvSpPr txBox="1"/>
          <p:nvPr/>
        </p:nvSpPr>
        <p:spPr>
          <a:xfrm>
            <a:off x="2896407" y="3356463"/>
            <a:ext cx="1108494" cy="369332"/>
          </a:xfrm>
          <a:prstGeom prst="rect">
            <a:avLst/>
          </a:prstGeom>
          <a:noFill/>
        </p:spPr>
        <p:txBody>
          <a:bodyPr wrap="square" rtlCol="0">
            <a:spAutoFit/>
          </a:bodyPr>
          <a:lstStyle/>
          <a:p>
            <a:pPr algn="ctr"/>
            <a:r>
              <a:rPr lang="en-US" b="1">
                <a:latin typeface="Aptos Display" panose="020B0004020202020204" pitchFamily="34" charset="0"/>
              </a:rPr>
              <a:t>Part B</a:t>
            </a:r>
          </a:p>
        </p:txBody>
      </p:sp>
      <p:sp>
        <p:nvSpPr>
          <p:cNvPr id="10" name="TextBox 9">
            <a:extLst>
              <a:ext uri="{FF2B5EF4-FFF2-40B4-BE49-F238E27FC236}">
                <a16:creationId xmlns:a16="http://schemas.microsoft.com/office/drawing/2014/main" id="{A5295C6C-BDE2-0C95-02C3-1D695D7ADC5B}"/>
              </a:ext>
            </a:extLst>
          </p:cNvPr>
          <p:cNvSpPr txBox="1"/>
          <p:nvPr/>
        </p:nvSpPr>
        <p:spPr>
          <a:xfrm>
            <a:off x="1437734" y="4461481"/>
            <a:ext cx="1108494" cy="369332"/>
          </a:xfrm>
          <a:prstGeom prst="rect">
            <a:avLst/>
          </a:prstGeom>
          <a:noFill/>
        </p:spPr>
        <p:txBody>
          <a:bodyPr wrap="square" rtlCol="0">
            <a:spAutoFit/>
          </a:bodyPr>
          <a:lstStyle/>
          <a:p>
            <a:pPr algn="ctr"/>
            <a:r>
              <a:rPr lang="en-US" b="1">
                <a:latin typeface="Aptos Display" panose="020B0004020202020204" pitchFamily="34" charset="0"/>
              </a:rPr>
              <a:t>Part A</a:t>
            </a:r>
          </a:p>
        </p:txBody>
      </p:sp>
      <p:pic>
        <p:nvPicPr>
          <p:cNvPr id="12" name="Graphic 11" descr="Add with solid fill">
            <a:extLst>
              <a:ext uri="{FF2B5EF4-FFF2-40B4-BE49-F238E27FC236}">
                <a16:creationId xmlns:a16="http://schemas.microsoft.com/office/drawing/2014/main" id="{4EE8B5E4-7CA2-7898-A4F2-653CD74881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5033" y="3978934"/>
            <a:ext cx="306238" cy="306238"/>
          </a:xfrm>
          <a:prstGeom prst="rect">
            <a:avLst/>
          </a:prstGeom>
        </p:spPr>
      </p:pic>
      <p:sp>
        <p:nvSpPr>
          <p:cNvPr id="13" name="Rectangle: Rounded Corners 12">
            <a:extLst>
              <a:ext uri="{FF2B5EF4-FFF2-40B4-BE49-F238E27FC236}">
                <a16:creationId xmlns:a16="http://schemas.microsoft.com/office/drawing/2014/main" id="{1C0EB8C1-B17A-5054-C134-39A3F211D075}"/>
              </a:ext>
            </a:extLst>
          </p:cNvPr>
          <p:cNvSpPr/>
          <p:nvPr/>
        </p:nvSpPr>
        <p:spPr>
          <a:xfrm>
            <a:off x="1286951" y="5153731"/>
            <a:ext cx="2971712" cy="27604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ptos Display" panose="020B0004020202020204" pitchFamily="34" charset="0"/>
              </a:rPr>
              <a:t>Provided by the Government</a:t>
            </a:r>
          </a:p>
        </p:txBody>
      </p:sp>
      <p:sp>
        <p:nvSpPr>
          <p:cNvPr id="14" name="Rectangle 13">
            <a:extLst>
              <a:ext uri="{FF2B5EF4-FFF2-40B4-BE49-F238E27FC236}">
                <a16:creationId xmlns:a16="http://schemas.microsoft.com/office/drawing/2014/main" id="{AC8FCF26-FD23-F06B-13D0-9F944F92C2CB}"/>
              </a:ext>
            </a:extLst>
          </p:cNvPr>
          <p:cNvSpPr/>
          <p:nvPr/>
        </p:nvSpPr>
        <p:spPr>
          <a:xfrm>
            <a:off x="6768149" y="2665449"/>
            <a:ext cx="2075365" cy="1617305"/>
          </a:xfrm>
          <a:prstGeom prst="rect">
            <a:avLst/>
          </a:prstGeom>
          <a:solidFill>
            <a:srgbClr val="78BE2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BD1E4C-03C8-54D6-6929-E8AE6812F55D}"/>
              </a:ext>
            </a:extLst>
          </p:cNvPr>
          <p:cNvSpPr/>
          <p:nvPr/>
        </p:nvSpPr>
        <p:spPr>
          <a:xfrm>
            <a:off x="8985137" y="2665449"/>
            <a:ext cx="2075365" cy="1617305"/>
          </a:xfrm>
          <a:prstGeom prst="rect">
            <a:avLst/>
          </a:prstGeom>
          <a:solidFill>
            <a:srgbClr val="78BE2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C0F647-7C71-AA49-6CB2-D6A77DB00D89}"/>
              </a:ext>
            </a:extLst>
          </p:cNvPr>
          <p:cNvSpPr/>
          <p:nvPr/>
        </p:nvSpPr>
        <p:spPr>
          <a:xfrm>
            <a:off x="6768150" y="4795171"/>
            <a:ext cx="4292353" cy="1322477"/>
          </a:xfrm>
          <a:prstGeom prst="rect">
            <a:avLst/>
          </a:prstGeom>
          <a:solidFill>
            <a:srgbClr val="00B0F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2DB430-9EF1-8D67-2920-23AAAD0448E0}"/>
              </a:ext>
            </a:extLst>
          </p:cNvPr>
          <p:cNvSpPr txBox="1"/>
          <p:nvPr/>
        </p:nvSpPr>
        <p:spPr>
          <a:xfrm>
            <a:off x="7081213" y="2717704"/>
            <a:ext cx="1449238" cy="523220"/>
          </a:xfrm>
          <a:prstGeom prst="rect">
            <a:avLst/>
          </a:prstGeom>
          <a:noFill/>
        </p:spPr>
        <p:txBody>
          <a:bodyPr wrap="square" rtlCol="0">
            <a:spAutoFit/>
          </a:bodyPr>
          <a:lstStyle/>
          <a:p>
            <a:pPr algn="ctr"/>
            <a:r>
              <a:rPr lang="en-US" sz="1400" b="1">
                <a:latin typeface="Aptos Display" panose="020B0004020202020204" pitchFamily="34" charset="0"/>
              </a:rPr>
              <a:t>Medicare Supplement</a:t>
            </a:r>
          </a:p>
        </p:txBody>
      </p:sp>
      <p:sp>
        <p:nvSpPr>
          <p:cNvPr id="18" name="TextBox 17">
            <a:extLst>
              <a:ext uri="{FF2B5EF4-FFF2-40B4-BE49-F238E27FC236}">
                <a16:creationId xmlns:a16="http://schemas.microsoft.com/office/drawing/2014/main" id="{91452F2C-C3C2-B8C0-7A29-FA1E6F88B3F1}"/>
              </a:ext>
            </a:extLst>
          </p:cNvPr>
          <p:cNvSpPr txBox="1"/>
          <p:nvPr/>
        </p:nvSpPr>
        <p:spPr>
          <a:xfrm>
            <a:off x="9298201" y="2717576"/>
            <a:ext cx="1449238" cy="461665"/>
          </a:xfrm>
          <a:prstGeom prst="rect">
            <a:avLst/>
          </a:prstGeom>
          <a:noFill/>
        </p:spPr>
        <p:txBody>
          <a:bodyPr wrap="square" rtlCol="0">
            <a:spAutoFit/>
          </a:bodyPr>
          <a:lstStyle/>
          <a:p>
            <a:pPr algn="ctr"/>
            <a:r>
              <a:rPr lang="en-US" sz="1000">
                <a:latin typeface="Aptos Display" panose="020B0004020202020204" pitchFamily="34" charset="0"/>
              </a:rPr>
              <a:t>and/or</a:t>
            </a:r>
          </a:p>
          <a:p>
            <a:pPr algn="ctr"/>
            <a:r>
              <a:rPr lang="en-US" sz="1400" b="1">
                <a:latin typeface="Aptos Display" panose="020B0004020202020204" pitchFamily="34" charset="0"/>
              </a:rPr>
              <a:t>Part D</a:t>
            </a:r>
          </a:p>
        </p:txBody>
      </p:sp>
      <p:sp>
        <p:nvSpPr>
          <p:cNvPr id="19" name="TextBox 18">
            <a:extLst>
              <a:ext uri="{FF2B5EF4-FFF2-40B4-BE49-F238E27FC236}">
                <a16:creationId xmlns:a16="http://schemas.microsoft.com/office/drawing/2014/main" id="{B5F098E8-FE95-8D5D-9CCF-0C722715278A}"/>
              </a:ext>
            </a:extLst>
          </p:cNvPr>
          <p:cNvSpPr txBox="1"/>
          <p:nvPr/>
        </p:nvSpPr>
        <p:spPr>
          <a:xfrm>
            <a:off x="7165863" y="4864651"/>
            <a:ext cx="3496922" cy="523220"/>
          </a:xfrm>
          <a:prstGeom prst="rect">
            <a:avLst/>
          </a:prstGeom>
          <a:noFill/>
        </p:spPr>
        <p:txBody>
          <a:bodyPr wrap="square" rtlCol="0">
            <a:spAutoFit/>
          </a:bodyPr>
          <a:lstStyle/>
          <a:p>
            <a:pPr algn="ctr"/>
            <a:r>
              <a:rPr lang="en-US" sz="1400" b="1">
                <a:latin typeface="Aptos Display" panose="020B0004020202020204" pitchFamily="34" charset="0"/>
              </a:rPr>
              <a:t>Medicare Advantage</a:t>
            </a:r>
          </a:p>
          <a:p>
            <a:pPr algn="ctr"/>
            <a:r>
              <a:rPr lang="en-US" sz="1400" b="1">
                <a:latin typeface="Aptos Display" panose="020B0004020202020204" pitchFamily="34" charset="0"/>
              </a:rPr>
              <a:t>(Part C)</a:t>
            </a:r>
          </a:p>
        </p:txBody>
      </p:sp>
      <p:sp>
        <p:nvSpPr>
          <p:cNvPr id="20" name="TextBox 19">
            <a:extLst>
              <a:ext uri="{FF2B5EF4-FFF2-40B4-BE49-F238E27FC236}">
                <a16:creationId xmlns:a16="http://schemas.microsoft.com/office/drawing/2014/main" id="{7CA01CE2-E282-80A1-AD94-0D602DE31EAE}"/>
              </a:ext>
            </a:extLst>
          </p:cNvPr>
          <p:cNvSpPr txBox="1"/>
          <p:nvPr/>
        </p:nvSpPr>
        <p:spPr>
          <a:xfrm>
            <a:off x="6838959" y="3284710"/>
            <a:ext cx="1601275" cy="646331"/>
          </a:xfrm>
          <a:prstGeom prst="rect">
            <a:avLst/>
          </a:prstGeom>
          <a:noFill/>
        </p:spPr>
        <p:txBody>
          <a:bodyPr wrap="square" rtlCol="0">
            <a:spAutoFit/>
          </a:bodyPr>
          <a:lstStyle/>
          <a:p>
            <a:r>
              <a:rPr lang="en-US" sz="1200">
                <a:latin typeface="Aptos Display" panose="020B0004020202020204" pitchFamily="34" charset="0"/>
              </a:rPr>
              <a:t>Covers some of the costs not covered by Original Medicare</a:t>
            </a:r>
          </a:p>
        </p:txBody>
      </p:sp>
      <p:sp>
        <p:nvSpPr>
          <p:cNvPr id="21" name="TextBox 20">
            <a:extLst>
              <a:ext uri="{FF2B5EF4-FFF2-40B4-BE49-F238E27FC236}">
                <a16:creationId xmlns:a16="http://schemas.microsoft.com/office/drawing/2014/main" id="{D578CB2E-3B61-D625-D4A3-3131EF633044}"/>
              </a:ext>
            </a:extLst>
          </p:cNvPr>
          <p:cNvSpPr txBox="1"/>
          <p:nvPr/>
        </p:nvSpPr>
        <p:spPr>
          <a:xfrm>
            <a:off x="9066361" y="3293307"/>
            <a:ext cx="1449238" cy="461665"/>
          </a:xfrm>
          <a:prstGeom prst="rect">
            <a:avLst/>
          </a:prstGeom>
          <a:noFill/>
        </p:spPr>
        <p:txBody>
          <a:bodyPr wrap="square" rtlCol="0">
            <a:spAutoFit/>
          </a:bodyPr>
          <a:lstStyle/>
          <a:p>
            <a:r>
              <a:rPr lang="en-US" sz="1200">
                <a:latin typeface="Aptos Display" panose="020B0004020202020204" pitchFamily="34" charset="0"/>
              </a:rPr>
              <a:t>Prescription Drug Coverage</a:t>
            </a:r>
          </a:p>
        </p:txBody>
      </p:sp>
      <p:sp>
        <p:nvSpPr>
          <p:cNvPr id="22" name="TextBox 21">
            <a:extLst>
              <a:ext uri="{FF2B5EF4-FFF2-40B4-BE49-F238E27FC236}">
                <a16:creationId xmlns:a16="http://schemas.microsoft.com/office/drawing/2014/main" id="{B8C1CE8B-92A6-33DC-BDBC-D58D7E03E4B8}"/>
              </a:ext>
            </a:extLst>
          </p:cNvPr>
          <p:cNvSpPr txBox="1"/>
          <p:nvPr/>
        </p:nvSpPr>
        <p:spPr>
          <a:xfrm>
            <a:off x="6838962" y="5393257"/>
            <a:ext cx="4004443" cy="619657"/>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200" dirty="0">
                <a:latin typeface="Aptos Display" panose="020B0004020202020204" pitchFamily="34" charset="0"/>
              </a:rPr>
              <a:t>Combines Part A &amp; B (and sometimes D)</a:t>
            </a:r>
          </a:p>
          <a:p>
            <a:pPr marL="171450" indent="-171450">
              <a:lnSpc>
                <a:spcPct val="150000"/>
              </a:lnSpc>
              <a:buFont typeface="Wingdings" panose="05000000000000000000" pitchFamily="2" charset="2"/>
              <a:buChar char="§"/>
            </a:pPr>
            <a:r>
              <a:rPr lang="en-US" sz="1200" dirty="0">
                <a:latin typeface="Aptos Display" panose="020B0004020202020204" pitchFamily="34" charset="0"/>
              </a:rPr>
              <a:t>Additional Benefits (like dental and vision)</a:t>
            </a:r>
          </a:p>
        </p:txBody>
      </p:sp>
      <p:sp>
        <p:nvSpPr>
          <p:cNvPr id="23" name="Rectangle: Rounded Corners 22">
            <a:extLst>
              <a:ext uri="{FF2B5EF4-FFF2-40B4-BE49-F238E27FC236}">
                <a16:creationId xmlns:a16="http://schemas.microsoft.com/office/drawing/2014/main" id="{7C2E77B1-8C71-AAD9-F77F-1DD3AC16CCB6}"/>
              </a:ext>
            </a:extLst>
          </p:cNvPr>
          <p:cNvSpPr/>
          <p:nvPr/>
        </p:nvSpPr>
        <p:spPr>
          <a:xfrm>
            <a:off x="6768149" y="6281935"/>
            <a:ext cx="4292353" cy="27604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ptos Display" panose="020B0004020202020204" pitchFamily="34" charset="0"/>
              </a:rPr>
              <a:t>Offered by private companies</a:t>
            </a:r>
          </a:p>
        </p:txBody>
      </p:sp>
      <p:sp>
        <p:nvSpPr>
          <p:cNvPr id="24" name="TextBox 23">
            <a:extLst>
              <a:ext uri="{FF2B5EF4-FFF2-40B4-BE49-F238E27FC236}">
                <a16:creationId xmlns:a16="http://schemas.microsoft.com/office/drawing/2014/main" id="{6628CAEB-D58D-9AB6-65B8-4F38BC3ADA58}"/>
              </a:ext>
            </a:extLst>
          </p:cNvPr>
          <p:cNvSpPr txBox="1"/>
          <p:nvPr/>
        </p:nvSpPr>
        <p:spPr>
          <a:xfrm>
            <a:off x="7143973" y="1727325"/>
            <a:ext cx="3571335" cy="369332"/>
          </a:xfrm>
          <a:prstGeom prst="rect">
            <a:avLst/>
          </a:prstGeom>
          <a:noFill/>
        </p:spPr>
        <p:txBody>
          <a:bodyPr wrap="square" rtlCol="0">
            <a:spAutoFit/>
          </a:bodyPr>
          <a:lstStyle/>
          <a:p>
            <a:pPr algn="ctr"/>
            <a:r>
              <a:rPr lang="en-US" u="sng" dirty="0">
                <a:latin typeface="Aptos Display" panose="020B0004020202020204" pitchFamily="34" charset="0"/>
              </a:rPr>
              <a:t>Additional coverage options</a:t>
            </a:r>
          </a:p>
        </p:txBody>
      </p:sp>
      <p:sp>
        <p:nvSpPr>
          <p:cNvPr id="3" name="TextBox 2">
            <a:extLst>
              <a:ext uri="{FF2B5EF4-FFF2-40B4-BE49-F238E27FC236}">
                <a16:creationId xmlns:a16="http://schemas.microsoft.com/office/drawing/2014/main" id="{C4BAFA6E-76C3-DFE4-0807-F2B1EEEEE30F}"/>
              </a:ext>
            </a:extLst>
          </p:cNvPr>
          <p:cNvSpPr txBox="1"/>
          <p:nvPr/>
        </p:nvSpPr>
        <p:spPr>
          <a:xfrm>
            <a:off x="8259876" y="4382488"/>
            <a:ext cx="1308894" cy="338554"/>
          </a:xfrm>
          <a:prstGeom prst="rect">
            <a:avLst/>
          </a:prstGeom>
          <a:noFill/>
        </p:spPr>
        <p:txBody>
          <a:bodyPr wrap="square" rtlCol="0">
            <a:spAutoFit/>
          </a:bodyPr>
          <a:lstStyle/>
          <a:p>
            <a:pPr algn="ctr"/>
            <a:r>
              <a:rPr lang="en-US" sz="1600" b="1" u="sng" dirty="0">
                <a:latin typeface="Aptos Display" panose="020B0004020202020204" pitchFamily="34" charset="0"/>
              </a:rPr>
              <a:t>Option 2:</a:t>
            </a:r>
          </a:p>
        </p:txBody>
      </p:sp>
      <p:sp>
        <p:nvSpPr>
          <p:cNvPr id="11" name="TextBox 10">
            <a:extLst>
              <a:ext uri="{FF2B5EF4-FFF2-40B4-BE49-F238E27FC236}">
                <a16:creationId xmlns:a16="http://schemas.microsoft.com/office/drawing/2014/main" id="{76784D2E-3249-A80C-CA0C-341F25B83F51}"/>
              </a:ext>
            </a:extLst>
          </p:cNvPr>
          <p:cNvSpPr txBox="1"/>
          <p:nvPr/>
        </p:nvSpPr>
        <p:spPr>
          <a:xfrm>
            <a:off x="8259876" y="2280643"/>
            <a:ext cx="1308894" cy="338554"/>
          </a:xfrm>
          <a:prstGeom prst="rect">
            <a:avLst/>
          </a:prstGeom>
          <a:noFill/>
        </p:spPr>
        <p:txBody>
          <a:bodyPr wrap="square" rtlCol="0">
            <a:spAutoFit/>
          </a:bodyPr>
          <a:lstStyle/>
          <a:p>
            <a:pPr algn="ctr"/>
            <a:r>
              <a:rPr lang="en-US" sz="1600" b="1" u="sng" dirty="0">
                <a:latin typeface="Aptos Display" panose="020B0004020202020204" pitchFamily="34" charset="0"/>
              </a:rPr>
              <a:t>Option 1:</a:t>
            </a:r>
          </a:p>
        </p:txBody>
      </p:sp>
    </p:spTree>
    <p:extLst>
      <p:ext uri="{BB962C8B-B14F-4D97-AF65-F5344CB8AC3E}">
        <p14:creationId xmlns:p14="http://schemas.microsoft.com/office/powerpoint/2010/main" val="132691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92004E-11F8-61E1-9A85-97965A1750F8}"/>
              </a:ext>
            </a:extLst>
          </p:cNvPr>
          <p:cNvSpPr/>
          <p:nvPr/>
        </p:nvSpPr>
        <p:spPr>
          <a:xfrm>
            <a:off x="0" y="1475115"/>
            <a:ext cx="12192000" cy="4037163"/>
          </a:xfrm>
          <a:prstGeom prst="rect">
            <a:avLst/>
          </a:prstGeom>
          <a:solidFill>
            <a:srgbClr val="00B0F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ACF96-A8B0-2E3A-D997-A300F8700EF7}"/>
              </a:ext>
            </a:extLst>
          </p:cNvPr>
          <p:cNvSpPr>
            <a:spLocks noGrp="1"/>
          </p:cNvSpPr>
          <p:nvPr>
            <p:ph type="title"/>
          </p:nvPr>
        </p:nvSpPr>
        <p:spPr/>
        <p:txBody>
          <a:bodyPr/>
          <a:lstStyle/>
          <a:p>
            <a:r>
              <a:rPr lang="en-US"/>
              <a:t>Medicare Advantage Eligibility</a:t>
            </a:r>
          </a:p>
        </p:txBody>
      </p:sp>
      <p:sp>
        <p:nvSpPr>
          <p:cNvPr id="3" name="Content Placeholder 2">
            <a:extLst>
              <a:ext uri="{FF2B5EF4-FFF2-40B4-BE49-F238E27FC236}">
                <a16:creationId xmlns:a16="http://schemas.microsoft.com/office/drawing/2014/main" id="{3C65A805-60A3-CCED-6C42-184B7280E77F}"/>
              </a:ext>
            </a:extLst>
          </p:cNvPr>
          <p:cNvSpPr>
            <a:spLocks noGrp="1"/>
          </p:cNvSpPr>
          <p:nvPr>
            <p:ph idx="1"/>
          </p:nvPr>
        </p:nvSpPr>
        <p:spPr>
          <a:xfrm>
            <a:off x="829573" y="1987366"/>
            <a:ext cx="5070894" cy="2883266"/>
          </a:xfrm>
        </p:spPr>
        <p:txBody>
          <a:bodyPr>
            <a:normAutofit/>
          </a:bodyPr>
          <a:lstStyle/>
          <a:p>
            <a:r>
              <a:rPr lang="en-US" sz="2600" b="1" dirty="0">
                <a:latin typeface="Aptos Display" panose="020B0004020202020204" pitchFamily="34" charset="0"/>
              </a:rPr>
              <a:t>To enroll into a Medicare Advantage plan, you must:</a:t>
            </a:r>
          </a:p>
          <a:p>
            <a:pPr marL="457200" indent="-457200">
              <a:spcBef>
                <a:spcPts val="2400"/>
              </a:spcBef>
              <a:buFont typeface="Arial" panose="020B0604020202020204" pitchFamily="34" charset="0"/>
              <a:buChar char="•"/>
            </a:pPr>
            <a:r>
              <a:rPr lang="en-US" sz="1800" dirty="0">
                <a:latin typeface="Aptos Display" panose="020B0004020202020204" pitchFamily="34" charset="0"/>
              </a:rPr>
              <a:t>Have both, Medicare Parts A &amp; B</a:t>
            </a:r>
          </a:p>
          <a:p>
            <a:pPr marL="457200" indent="-457200">
              <a:buFont typeface="Arial" panose="020B0604020202020204" pitchFamily="34" charset="0"/>
              <a:buChar char="•"/>
            </a:pPr>
            <a:r>
              <a:rPr lang="en-US" sz="1800" dirty="0">
                <a:latin typeface="Aptos Display" panose="020B0004020202020204" pitchFamily="34" charset="0"/>
              </a:rPr>
              <a:t>Continue to pay your Part B Premium</a:t>
            </a:r>
          </a:p>
          <a:p>
            <a:pPr marL="457200" indent="-457200">
              <a:buFont typeface="Arial" panose="020B0604020202020204" pitchFamily="34" charset="0"/>
              <a:buChar char="•"/>
            </a:pPr>
            <a:r>
              <a:rPr lang="en-US" sz="1800" dirty="0">
                <a:latin typeface="Aptos Display" panose="020B0004020202020204" pitchFamily="34" charset="0"/>
              </a:rPr>
              <a:t>Permanent residency in the plans service area at least 6 months out of a year</a:t>
            </a:r>
          </a:p>
          <a:p>
            <a:pPr marL="457200" indent="-457200">
              <a:buFont typeface="Arial" panose="020B0604020202020204" pitchFamily="34" charset="0"/>
              <a:buChar char="•"/>
            </a:pPr>
            <a:r>
              <a:rPr lang="en-US" sz="1800" dirty="0">
                <a:latin typeface="Aptos Display" panose="020B0004020202020204" pitchFamily="34" charset="0"/>
              </a:rPr>
              <a:t>Be a U.S. Citizen or lawfully present in the U.S.</a:t>
            </a:r>
          </a:p>
          <a:p>
            <a:pPr marL="457200" indent="-457200">
              <a:buFont typeface="Arial" panose="020B0604020202020204" pitchFamily="34" charset="0"/>
              <a:buChar char="•"/>
            </a:pPr>
            <a:endParaRPr lang="en-US" sz="1800" dirty="0">
              <a:latin typeface="Aptos Display" panose="020B0004020202020204" pitchFamily="34" charset="0"/>
            </a:endParaRPr>
          </a:p>
          <a:p>
            <a:pPr marL="457200" indent="-457200">
              <a:buFont typeface="Arial" panose="020B0604020202020204" pitchFamily="34" charset="0"/>
              <a:buChar char="•"/>
            </a:pPr>
            <a:endParaRPr lang="en-US" sz="1800" dirty="0">
              <a:latin typeface="Aptos Display" panose="020B0004020202020204" pitchFamily="34" charset="0"/>
            </a:endParaRPr>
          </a:p>
          <a:p>
            <a:endParaRPr lang="en-US" sz="1800" dirty="0">
              <a:latin typeface="Aptos Display" panose="020B0004020202020204" pitchFamily="34" charset="0"/>
            </a:endParaRPr>
          </a:p>
        </p:txBody>
      </p:sp>
      <p:pic>
        <p:nvPicPr>
          <p:cNvPr id="5" name="Graphic 4" descr="Clipboard Checked outline">
            <a:extLst>
              <a:ext uri="{FF2B5EF4-FFF2-40B4-BE49-F238E27FC236}">
                <a16:creationId xmlns:a16="http://schemas.microsoft.com/office/drawing/2014/main" id="{3BB6BF72-F699-A889-4230-24BF6EA65C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8369" y="1840301"/>
            <a:ext cx="3177397" cy="3177397"/>
          </a:xfrm>
          <a:prstGeom prst="rect">
            <a:avLst/>
          </a:prstGeom>
        </p:spPr>
      </p:pic>
    </p:spTree>
    <p:extLst>
      <p:ext uri="{BB962C8B-B14F-4D97-AF65-F5344CB8AC3E}">
        <p14:creationId xmlns:p14="http://schemas.microsoft.com/office/powerpoint/2010/main" val="43506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4678-E5F3-1DA9-98FD-D792D16BBF5E}"/>
              </a:ext>
            </a:extLst>
          </p:cNvPr>
          <p:cNvSpPr>
            <a:spLocks noGrp="1"/>
          </p:cNvSpPr>
          <p:nvPr>
            <p:ph type="title"/>
          </p:nvPr>
        </p:nvSpPr>
        <p:spPr/>
        <p:txBody>
          <a:bodyPr/>
          <a:lstStyle/>
          <a:p>
            <a:r>
              <a:rPr lang="en-US"/>
              <a:t>Enrollment Periods</a:t>
            </a:r>
          </a:p>
        </p:txBody>
      </p:sp>
      <p:pic>
        <p:nvPicPr>
          <p:cNvPr id="5" name="Graphic 4" descr="Flip calendar outline">
            <a:extLst>
              <a:ext uri="{FF2B5EF4-FFF2-40B4-BE49-F238E27FC236}">
                <a16:creationId xmlns:a16="http://schemas.microsoft.com/office/drawing/2014/main" id="{B0C6517E-1827-1A42-AB57-5EAD36B206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9603" y="1618535"/>
            <a:ext cx="1147313" cy="1147313"/>
          </a:xfrm>
          <a:prstGeom prst="rect">
            <a:avLst/>
          </a:prstGeom>
        </p:spPr>
      </p:pic>
      <p:pic>
        <p:nvPicPr>
          <p:cNvPr id="6" name="Graphic 5" descr="Flip calendar outline">
            <a:extLst>
              <a:ext uri="{FF2B5EF4-FFF2-40B4-BE49-F238E27FC236}">
                <a16:creationId xmlns:a16="http://schemas.microsoft.com/office/drawing/2014/main" id="{B778B7F7-67D6-E010-0C11-A53F376F83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447" y="1618535"/>
            <a:ext cx="1147313" cy="1147313"/>
          </a:xfrm>
          <a:prstGeom prst="rect">
            <a:avLst/>
          </a:prstGeom>
        </p:spPr>
      </p:pic>
      <p:pic>
        <p:nvPicPr>
          <p:cNvPr id="7" name="Graphic 6" descr="Flip calendar outline">
            <a:extLst>
              <a:ext uri="{FF2B5EF4-FFF2-40B4-BE49-F238E27FC236}">
                <a16:creationId xmlns:a16="http://schemas.microsoft.com/office/drawing/2014/main" id="{2A67218F-E097-5BF5-9516-056DCBAEE1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8851" y="1618535"/>
            <a:ext cx="1147313" cy="1147313"/>
          </a:xfrm>
          <a:prstGeom prst="rect">
            <a:avLst/>
          </a:prstGeom>
        </p:spPr>
      </p:pic>
      <p:pic>
        <p:nvPicPr>
          <p:cNvPr id="8" name="Graphic 7" descr="Flip calendar outline">
            <a:extLst>
              <a:ext uri="{FF2B5EF4-FFF2-40B4-BE49-F238E27FC236}">
                <a16:creationId xmlns:a16="http://schemas.microsoft.com/office/drawing/2014/main" id="{4F5623C3-0FF6-159C-CE5C-A4B06D31A8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2199" y="1618535"/>
            <a:ext cx="1147313" cy="1147313"/>
          </a:xfrm>
          <a:prstGeom prst="rect">
            <a:avLst/>
          </a:prstGeom>
        </p:spPr>
      </p:pic>
      <p:pic>
        <p:nvPicPr>
          <p:cNvPr id="9" name="Graphic 8" descr="Flip calendar outline">
            <a:extLst>
              <a:ext uri="{FF2B5EF4-FFF2-40B4-BE49-F238E27FC236}">
                <a16:creationId xmlns:a16="http://schemas.microsoft.com/office/drawing/2014/main" id="{CEE83FBC-4358-FF29-387D-B0D88BE5F4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9534" y="1618534"/>
            <a:ext cx="1222247" cy="1147313"/>
          </a:xfrm>
          <a:prstGeom prst="rect">
            <a:avLst/>
          </a:prstGeom>
        </p:spPr>
      </p:pic>
      <p:pic>
        <p:nvPicPr>
          <p:cNvPr id="10" name="Graphic 9" descr="Flip calendar outline">
            <a:extLst>
              <a:ext uri="{FF2B5EF4-FFF2-40B4-BE49-F238E27FC236}">
                <a16:creationId xmlns:a16="http://schemas.microsoft.com/office/drawing/2014/main" id="{B01C5B77-7E14-EB3F-C2C8-BFA1323E81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5415" y="1618535"/>
            <a:ext cx="1147313" cy="1147313"/>
          </a:xfrm>
          <a:prstGeom prst="rect">
            <a:avLst/>
          </a:prstGeom>
        </p:spPr>
      </p:pic>
      <p:sp>
        <p:nvSpPr>
          <p:cNvPr id="11" name="TextBox 10">
            <a:extLst>
              <a:ext uri="{FF2B5EF4-FFF2-40B4-BE49-F238E27FC236}">
                <a16:creationId xmlns:a16="http://schemas.microsoft.com/office/drawing/2014/main" id="{A8BCB807-B988-7DB7-701F-364774597887}"/>
              </a:ext>
            </a:extLst>
          </p:cNvPr>
          <p:cNvSpPr txBox="1"/>
          <p:nvPr/>
        </p:nvSpPr>
        <p:spPr>
          <a:xfrm>
            <a:off x="646981" y="2192191"/>
            <a:ext cx="741870" cy="292388"/>
          </a:xfrm>
          <a:prstGeom prst="rect">
            <a:avLst/>
          </a:prstGeom>
          <a:noFill/>
        </p:spPr>
        <p:txBody>
          <a:bodyPr wrap="square" rtlCol="0">
            <a:spAutoFit/>
          </a:bodyPr>
          <a:lstStyle/>
          <a:p>
            <a:pPr algn="ctr"/>
            <a:r>
              <a:rPr lang="en-US" sz="1300" b="1"/>
              <a:t>Oct 15</a:t>
            </a:r>
          </a:p>
        </p:txBody>
      </p:sp>
      <p:sp>
        <p:nvSpPr>
          <p:cNvPr id="12" name="TextBox 11">
            <a:extLst>
              <a:ext uri="{FF2B5EF4-FFF2-40B4-BE49-F238E27FC236}">
                <a16:creationId xmlns:a16="http://schemas.microsoft.com/office/drawing/2014/main" id="{F15D7B15-8DC7-FBCA-1196-AB2459C999D2}"/>
              </a:ext>
            </a:extLst>
          </p:cNvPr>
          <p:cNvSpPr txBox="1"/>
          <p:nvPr/>
        </p:nvSpPr>
        <p:spPr>
          <a:xfrm>
            <a:off x="1591569" y="2192191"/>
            <a:ext cx="741870" cy="292388"/>
          </a:xfrm>
          <a:prstGeom prst="rect">
            <a:avLst/>
          </a:prstGeom>
          <a:noFill/>
        </p:spPr>
        <p:txBody>
          <a:bodyPr wrap="square" rtlCol="0">
            <a:spAutoFit/>
          </a:bodyPr>
          <a:lstStyle/>
          <a:p>
            <a:pPr algn="ctr"/>
            <a:r>
              <a:rPr lang="en-US" sz="1300" b="1"/>
              <a:t>Dec 7</a:t>
            </a:r>
          </a:p>
        </p:txBody>
      </p:sp>
      <p:sp>
        <p:nvSpPr>
          <p:cNvPr id="13" name="TextBox 12">
            <a:extLst>
              <a:ext uri="{FF2B5EF4-FFF2-40B4-BE49-F238E27FC236}">
                <a16:creationId xmlns:a16="http://schemas.microsoft.com/office/drawing/2014/main" id="{D7535C46-7BB7-B038-7AB7-F0905C31C718}"/>
              </a:ext>
            </a:extLst>
          </p:cNvPr>
          <p:cNvSpPr txBox="1"/>
          <p:nvPr/>
        </p:nvSpPr>
        <p:spPr>
          <a:xfrm>
            <a:off x="4615130" y="2192191"/>
            <a:ext cx="741870" cy="292388"/>
          </a:xfrm>
          <a:prstGeom prst="rect">
            <a:avLst/>
          </a:prstGeom>
          <a:noFill/>
        </p:spPr>
        <p:txBody>
          <a:bodyPr wrap="square" rtlCol="0">
            <a:spAutoFit/>
          </a:bodyPr>
          <a:lstStyle/>
          <a:p>
            <a:pPr algn="ctr"/>
            <a:r>
              <a:rPr lang="en-US" sz="1300" b="1"/>
              <a:t>Mar 31</a:t>
            </a:r>
          </a:p>
        </p:txBody>
      </p:sp>
      <p:sp>
        <p:nvSpPr>
          <p:cNvPr id="14" name="TextBox 13">
            <a:extLst>
              <a:ext uri="{FF2B5EF4-FFF2-40B4-BE49-F238E27FC236}">
                <a16:creationId xmlns:a16="http://schemas.microsoft.com/office/drawing/2014/main" id="{4559F680-B8FA-CE1B-19C4-104528EC8D54}"/>
              </a:ext>
            </a:extLst>
          </p:cNvPr>
          <p:cNvSpPr txBox="1"/>
          <p:nvPr/>
        </p:nvSpPr>
        <p:spPr>
          <a:xfrm>
            <a:off x="3684920" y="2192191"/>
            <a:ext cx="741870" cy="292388"/>
          </a:xfrm>
          <a:prstGeom prst="rect">
            <a:avLst/>
          </a:prstGeom>
          <a:noFill/>
        </p:spPr>
        <p:txBody>
          <a:bodyPr wrap="square" rtlCol="0">
            <a:spAutoFit/>
          </a:bodyPr>
          <a:lstStyle/>
          <a:p>
            <a:pPr algn="ctr"/>
            <a:r>
              <a:rPr lang="en-US" sz="1300" b="1"/>
              <a:t>Jan 1</a:t>
            </a:r>
          </a:p>
        </p:txBody>
      </p:sp>
      <p:sp>
        <p:nvSpPr>
          <p:cNvPr id="16" name="TextBox 15">
            <a:extLst>
              <a:ext uri="{FF2B5EF4-FFF2-40B4-BE49-F238E27FC236}">
                <a16:creationId xmlns:a16="http://schemas.microsoft.com/office/drawing/2014/main" id="{B976B070-15AE-5A8C-C4DC-54C9DE6EC98A}"/>
              </a:ext>
            </a:extLst>
          </p:cNvPr>
          <p:cNvSpPr txBox="1"/>
          <p:nvPr/>
        </p:nvSpPr>
        <p:spPr>
          <a:xfrm>
            <a:off x="6393603" y="2137647"/>
            <a:ext cx="848260" cy="415498"/>
          </a:xfrm>
          <a:prstGeom prst="rect">
            <a:avLst/>
          </a:prstGeom>
          <a:noFill/>
        </p:spPr>
        <p:txBody>
          <a:bodyPr wrap="square" rtlCol="0">
            <a:spAutoFit/>
          </a:bodyPr>
          <a:lstStyle/>
          <a:p>
            <a:pPr algn="ctr"/>
            <a:r>
              <a:rPr lang="en-US" sz="1050" b="1"/>
              <a:t>3 Months Before</a:t>
            </a:r>
          </a:p>
        </p:txBody>
      </p:sp>
      <p:sp>
        <p:nvSpPr>
          <p:cNvPr id="17" name="TextBox 16">
            <a:extLst>
              <a:ext uri="{FF2B5EF4-FFF2-40B4-BE49-F238E27FC236}">
                <a16:creationId xmlns:a16="http://schemas.microsoft.com/office/drawing/2014/main" id="{EA397407-4A2E-97E1-0F69-5C94F2C5B4C1}"/>
              </a:ext>
            </a:extLst>
          </p:cNvPr>
          <p:cNvSpPr txBox="1"/>
          <p:nvPr/>
        </p:nvSpPr>
        <p:spPr>
          <a:xfrm>
            <a:off x="10268736" y="2192190"/>
            <a:ext cx="790323" cy="292388"/>
          </a:xfrm>
          <a:prstGeom prst="rect">
            <a:avLst/>
          </a:prstGeom>
          <a:noFill/>
        </p:spPr>
        <p:txBody>
          <a:bodyPr wrap="square" rtlCol="0">
            <a:spAutoFit/>
          </a:bodyPr>
          <a:lstStyle/>
          <a:p>
            <a:pPr algn="ctr"/>
            <a:r>
              <a:rPr lang="en-US" sz="1300" b="1"/>
              <a:t>Mar 31</a:t>
            </a:r>
          </a:p>
        </p:txBody>
      </p:sp>
      <p:sp>
        <p:nvSpPr>
          <p:cNvPr id="18" name="TextBox 17">
            <a:extLst>
              <a:ext uri="{FF2B5EF4-FFF2-40B4-BE49-F238E27FC236}">
                <a16:creationId xmlns:a16="http://schemas.microsoft.com/office/drawing/2014/main" id="{8B42BC59-0734-FD00-18BC-9ED3F51A85FF}"/>
              </a:ext>
            </a:extLst>
          </p:cNvPr>
          <p:cNvSpPr txBox="1"/>
          <p:nvPr/>
        </p:nvSpPr>
        <p:spPr>
          <a:xfrm>
            <a:off x="7231804" y="2145341"/>
            <a:ext cx="944593" cy="400110"/>
          </a:xfrm>
          <a:prstGeom prst="rect">
            <a:avLst/>
          </a:prstGeom>
          <a:noFill/>
        </p:spPr>
        <p:txBody>
          <a:bodyPr wrap="square" rtlCol="0">
            <a:spAutoFit/>
          </a:bodyPr>
          <a:lstStyle/>
          <a:p>
            <a:pPr algn="ctr"/>
            <a:r>
              <a:rPr lang="en-US" sz="1000" b="1"/>
              <a:t>Birthday Month</a:t>
            </a:r>
          </a:p>
        </p:txBody>
      </p:sp>
      <p:sp>
        <p:nvSpPr>
          <p:cNvPr id="19" name="TextBox 18">
            <a:extLst>
              <a:ext uri="{FF2B5EF4-FFF2-40B4-BE49-F238E27FC236}">
                <a16:creationId xmlns:a16="http://schemas.microsoft.com/office/drawing/2014/main" id="{5488B4C3-70AB-FAC6-A8FB-85FF317F846C}"/>
              </a:ext>
            </a:extLst>
          </p:cNvPr>
          <p:cNvSpPr txBox="1"/>
          <p:nvPr/>
        </p:nvSpPr>
        <p:spPr>
          <a:xfrm>
            <a:off x="8156280" y="2137647"/>
            <a:ext cx="848260" cy="415498"/>
          </a:xfrm>
          <a:prstGeom prst="rect">
            <a:avLst/>
          </a:prstGeom>
          <a:noFill/>
        </p:spPr>
        <p:txBody>
          <a:bodyPr wrap="square" rtlCol="0">
            <a:spAutoFit/>
          </a:bodyPr>
          <a:lstStyle/>
          <a:p>
            <a:pPr algn="ctr"/>
            <a:r>
              <a:rPr lang="en-US" sz="1050" b="1"/>
              <a:t>3 Months After</a:t>
            </a:r>
          </a:p>
        </p:txBody>
      </p:sp>
      <p:cxnSp>
        <p:nvCxnSpPr>
          <p:cNvPr id="21" name="Straight Connector 20">
            <a:extLst>
              <a:ext uri="{FF2B5EF4-FFF2-40B4-BE49-F238E27FC236}">
                <a16:creationId xmlns:a16="http://schemas.microsoft.com/office/drawing/2014/main" id="{D1235998-478F-86E1-3148-1A64B7713F8B}"/>
              </a:ext>
            </a:extLst>
          </p:cNvPr>
          <p:cNvCxnSpPr>
            <a:cxnSpLocks/>
          </p:cNvCxnSpPr>
          <p:nvPr/>
        </p:nvCxnSpPr>
        <p:spPr>
          <a:xfrm>
            <a:off x="2984740" y="1833654"/>
            <a:ext cx="0" cy="4028536"/>
          </a:xfrm>
          <a:prstGeom prst="line">
            <a:avLst/>
          </a:prstGeom>
          <a:ln w="28575">
            <a:solidFill>
              <a:srgbClr val="78BE20">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0981127-CE80-0284-EFE0-EEE468AD236A}"/>
              </a:ext>
            </a:extLst>
          </p:cNvPr>
          <p:cNvCxnSpPr>
            <a:cxnSpLocks/>
          </p:cNvCxnSpPr>
          <p:nvPr/>
        </p:nvCxnSpPr>
        <p:spPr>
          <a:xfrm>
            <a:off x="9305027" y="1833654"/>
            <a:ext cx="0" cy="4028536"/>
          </a:xfrm>
          <a:prstGeom prst="line">
            <a:avLst/>
          </a:prstGeom>
          <a:ln w="28575">
            <a:solidFill>
              <a:srgbClr val="78BE20">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30BE90-9A55-CEDB-070D-430DA59E4E52}"/>
              </a:ext>
            </a:extLst>
          </p:cNvPr>
          <p:cNvCxnSpPr>
            <a:cxnSpLocks/>
          </p:cNvCxnSpPr>
          <p:nvPr/>
        </p:nvCxnSpPr>
        <p:spPr>
          <a:xfrm>
            <a:off x="6067246" y="1845361"/>
            <a:ext cx="0" cy="4028536"/>
          </a:xfrm>
          <a:prstGeom prst="line">
            <a:avLst/>
          </a:prstGeom>
          <a:ln w="28575">
            <a:solidFill>
              <a:srgbClr val="78BE20">
                <a:alpha val="60000"/>
              </a:srgb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4475D42-7509-1C83-FCF3-AA28E9E58EB0}"/>
              </a:ext>
            </a:extLst>
          </p:cNvPr>
          <p:cNvSpPr txBox="1"/>
          <p:nvPr/>
        </p:nvSpPr>
        <p:spPr>
          <a:xfrm>
            <a:off x="527649" y="2887568"/>
            <a:ext cx="1915064" cy="2154436"/>
          </a:xfrm>
          <a:prstGeom prst="rect">
            <a:avLst/>
          </a:prstGeom>
          <a:noFill/>
        </p:spPr>
        <p:txBody>
          <a:bodyPr wrap="square" rtlCol="0">
            <a:spAutoFit/>
          </a:bodyPr>
          <a:lstStyle/>
          <a:p>
            <a:pPr algn="ctr"/>
            <a:r>
              <a:rPr lang="en-US" sz="1400" b="1" dirty="0">
                <a:latin typeface="Aptos Display" panose="020B0004020202020204" pitchFamily="34" charset="0"/>
              </a:rPr>
              <a:t>Annual Enrollment Period (AEP)</a:t>
            </a:r>
          </a:p>
          <a:p>
            <a:endParaRPr lang="en-US" sz="1400" dirty="0">
              <a:latin typeface="Aptos Display" panose="020B0004020202020204" pitchFamily="34" charset="0"/>
            </a:endParaRPr>
          </a:p>
          <a:p>
            <a:r>
              <a:rPr lang="en-US" sz="1200" dirty="0">
                <a:latin typeface="Aptos Display" panose="020B0004020202020204" pitchFamily="34" charset="0"/>
              </a:rPr>
              <a:t>Medicare Beneficiaries can change their health plan from Oct. 15</a:t>
            </a:r>
            <a:r>
              <a:rPr lang="en-US" sz="1200" baseline="30000" dirty="0">
                <a:latin typeface="Aptos Display" panose="020B0004020202020204" pitchFamily="34" charset="0"/>
              </a:rPr>
              <a:t>th</a:t>
            </a:r>
            <a:r>
              <a:rPr lang="en-US" sz="1200" dirty="0">
                <a:latin typeface="Aptos Display" panose="020B0004020202020204" pitchFamily="34" charset="0"/>
              </a:rPr>
              <a:t> through Dec. 7</a:t>
            </a:r>
            <a:r>
              <a:rPr lang="en-US" sz="1200" baseline="30000" dirty="0">
                <a:latin typeface="Aptos Display" panose="020B0004020202020204" pitchFamily="34" charset="0"/>
              </a:rPr>
              <a:t>th</a:t>
            </a:r>
          </a:p>
          <a:p>
            <a:endParaRPr lang="en-US" sz="1200" baseline="30000" dirty="0">
              <a:latin typeface="Aptos Display" panose="020B0004020202020204" pitchFamily="34" charset="0"/>
            </a:endParaRPr>
          </a:p>
          <a:p>
            <a:r>
              <a:rPr lang="en-US" sz="1200" dirty="0">
                <a:latin typeface="Aptos Display" panose="020B0004020202020204" pitchFamily="34" charset="0"/>
              </a:rPr>
              <a:t>Changes made during this time will become effective on Jan. 1</a:t>
            </a:r>
            <a:r>
              <a:rPr lang="en-US" sz="1200" baseline="30000" dirty="0">
                <a:latin typeface="Aptos Display" panose="020B0004020202020204" pitchFamily="34" charset="0"/>
              </a:rPr>
              <a:t>st</a:t>
            </a:r>
            <a:endParaRPr lang="en-US" sz="1200" dirty="0">
              <a:latin typeface="Aptos Display" panose="020B0004020202020204" pitchFamily="34" charset="0"/>
            </a:endParaRPr>
          </a:p>
        </p:txBody>
      </p:sp>
      <p:sp>
        <p:nvSpPr>
          <p:cNvPr id="25" name="TextBox 24">
            <a:extLst>
              <a:ext uri="{FF2B5EF4-FFF2-40B4-BE49-F238E27FC236}">
                <a16:creationId xmlns:a16="http://schemas.microsoft.com/office/drawing/2014/main" id="{C50A7F1B-5983-FF19-0064-C1636136FC28}"/>
              </a:ext>
            </a:extLst>
          </p:cNvPr>
          <p:cNvSpPr txBox="1"/>
          <p:nvPr/>
        </p:nvSpPr>
        <p:spPr>
          <a:xfrm>
            <a:off x="3302480" y="2887568"/>
            <a:ext cx="2447026" cy="3277820"/>
          </a:xfrm>
          <a:prstGeom prst="rect">
            <a:avLst/>
          </a:prstGeom>
          <a:noFill/>
        </p:spPr>
        <p:txBody>
          <a:bodyPr wrap="square" rtlCol="0">
            <a:spAutoFit/>
          </a:bodyPr>
          <a:lstStyle/>
          <a:p>
            <a:pPr algn="ctr"/>
            <a:r>
              <a:rPr lang="en-US" sz="1400" b="1" dirty="0">
                <a:latin typeface="Aptos Display" panose="020B0004020202020204" pitchFamily="34" charset="0"/>
              </a:rPr>
              <a:t>Medicare Advantage Open Enrollment Period (MA OEP)</a:t>
            </a:r>
          </a:p>
          <a:p>
            <a:endParaRPr lang="en-US" sz="1400" dirty="0">
              <a:latin typeface="Aptos Display" panose="020B0004020202020204" pitchFamily="34" charset="0"/>
            </a:endParaRPr>
          </a:p>
          <a:p>
            <a:r>
              <a:rPr lang="en-US" sz="1100" dirty="0">
                <a:latin typeface="Aptos Display" panose="020B0004020202020204" pitchFamily="34" charset="0"/>
              </a:rPr>
              <a:t>Individuals enrolled in a Medicare Advantage plan can disenroll and return to Original Medicare or change to a different Medicare Advantage plan from Jan 1</a:t>
            </a:r>
            <a:r>
              <a:rPr lang="en-US" sz="1100" baseline="30000" dirty="0">
                <a:latin typeface="Aptos Display" panose="020B0004020202020204" pitchFamily="34" charset="0"/>
              </a:rPr>
              <a:t>st</a:t>
            </a:r>
            <a:r>
              <a:rPr lang="en-US" sz="1100" dirty="0">
                <a:latin typeface="Aptos Display" panose="020B0004020202020204" pitchFamily="34" charset="0"/>
              </a:rPr>
              <a:t> through Mar. 31</a:t>
            </a:r>
            <a:r>
              <a:rPr lang="en-US" sz="1100" baseline="30000" dirty="0">
                <a:latin typeface="Aptos Display" panose="020B0004020202020204" pitchFamily="34" charset="0"/>
              </a:rPr>
              <a:t>st</a:t>
            </a:r>
            <a:r>
              <a:rPr lang="en-US" sz="1100" dirty="0">
                <a:latin typeface="Aptos Display" panose="020B0004020202020204" pitchFamily="34" charset="0"/>
              </a:rPr>
              <a:t> </a:t>
            </a:r>
          </a:p>
          <a:p>
            <a:endParaRPr lang="en-US" sz="1100" dirty="0">
              <a:latin typeface="Aptos Display" panose="020B0004020202020204" pitchFamily="34" charset="0"/>
            </a:endParaRPr>
          </a:p>
          <a:p>
            <a:r>
              <a:rPr lang="en-US" sz="1100" dirty="0">
                <a:latin typeface="Aptos Display" panose="020B0004020202020204" pitchFamily="34" charset="0"/>
              </a:rPr>
              <a:t>The effective date for a change made during this time will be the 1</a:t>
            </a:r>
            <a:r>
              <a:rPr lang="en-US" sz="1100" baseline="30000" dirty="0">
                <a:latin typeface="Aptos Display" panose="020B0004020202020204" pitchFamily="34" charset="0"/>
              </a:rPr>
              <a:t>st</a:t>
            </a:r>
            <a:r>
              <a:rPr lang="en-US" sz="1100" dirty="0">
                <a:latin typeface="Aptos Display" panose="020B0004020202020204" pitchFamily="34" charset="0"/>
              </a:rPr>
              <a:t> of the month after an enrollment request is received.</a:t>
            </a:r>
          </a:p>
          <a:p>
            <a:endParaRPr lang="en-US" sz="1100" dirty="0">
              <a:latin typeface="Aptos Display" panose="020B0004020202020204" pitchFamily="34" charset="0"/>
            </a:endParaRPr>
          </a:p>
          <a:p>
            <a:r>
              <a:rPr lang="en-US" sz="1100" dirty="0">
                <a:latin typeface="Aptos Display" panose="020B0004020202020204" pitchFamily="34" charset="0"/>
              </a:rPr>
              <a:t>If you choose to return to Original Medicare, you have until Mar. 31</a:t>
            </a:r>
            <a:r>
              <a:rPr lang="en-US" sz="1100" baseline="30000" dirty="0">
                <a:latin typeface="Aptos Display" panose="020B0004020202020204" pitchFamily="34" charset="0"/>
              </a:rPr>
              <a:t>st</a:t>
            </a:r>
            <a:r>
              <a:rPr lang="en-US" sz="1100" dirty="0">
                <a:latin typeface="Aptos Display" panose="020B0004020202020204" pitchFamily="34" charset="0"/>
              </a:rPr>
              <a:t> to enroll into a stand-alone prescription drug plan</a:t>
            </a:r>
          </a:p>
        </p:txBody>
      </p:sp>
      <p:sp>
        <p:nvSpPr>
          <p:cNvPr id="26" name="TextBox 25">
            <a:extLst>
              <a:ext uri="{FF2B5EF4-FFF2-40B4-BE49-F238E27FC236}">
                <a16:creationId xmlns:a16="http://schemas.microsoft.com/office/drawing/2014/main" id="{772A1CBC-A341-CA73-2DDE-88FEAD321C34}"/>
              </a:ext>
            </a:extLst>
          </p:cNvPr>
          <p:cNvSpPr txBox="1"/>
          <p:nvPr/>
        </p:nvSpPr>
        <p:spPr>
          <a:xfrm>
            <a:off x="9605515" y="2887567"/>
            <a:ext cx="2221297" cy="2954655"/>
          </a:xfrm>
          <a:prstGeom prst="rect">
            <a:avLst/>
          </a:prstGeom>
          <a:noFill/>
        </p:spPr>
        <p:txBody>
          <a:bodyPr wrap="square" rtlCol="0">
            <a:spAutoFit/>
          </a:bodyPr>
          <a:lstStyle/>
          <a:p>
            <a:pPr algn="ctr"/>
            <a:r>
              <a:rPr lang="en-US" sz="1400" b="1">
                <a:latin typeface="Aptos Display" panose="020B0004020202020204" pitchFamily="34" charset="0"/>
              </a:rPr>
              <a:t>Special Enrollment Period (SEP)</a:t>
            </a:r>
          </a:p>
          <a:p>
            <a:endParaRPr lang="en-US" sz="1400">
              <a:latin typeface="Aptos Display" panose="020B0004020202020204" pitchFamily="34" charset="0"/>
            </a:endParaRPr>
          </a:p>
          <a:p>
            <a:r>
              <a:rPr lang="en-US" sz="1200">
                <a:latin typeface="Aptos Display" panose="020B0004020202020204" pitchFamily="34" charset="0"/>
              </a:rPr>
              <a:t>Throughout the year there may be special circumstances that allow a person to enroll in a Medicare Advantage plan outside of the regular enrollment periods.</a:t>
            </a:r>
          </a:p>
          <a:p>
            <a:endParaRPr lang="en-US" sz="1200">
              <a:latin typeface="Aptos Display" panose="020B0004020202020204" pitchFamily="34" charset="0"/>
            </a:endParaRPr>
          </a:p>
          <a:p>
            <a:r>
              <a:rPr lang="en-US" sz="1200">
                <a:latin typeface="Aptos Display" panose="020B0004020202020204" pitchFamily="34" charset="0"/>
              </a:rPr>
              <a:t>This includes, but is not limited to; becoming eligible for Extra Help, moving outside of your current plans service area, or leaving your employer group plan.</a:t>
            </a:r>
          </a:p>
        </p:txBody>
      </p:sp>
      <p:sp>
        <p:nvSpPr>
          <p:cNvPr id="27" name="TextBox 26">
            <a:extLst>
              <a:ext uri="{FF2B5EF4-FFF2-40B4-BE49-F238E27FC236}">
                <a16:creationId xmlns:a16="http://schemas.microsoft.com/office/drawing/2014/main" id="{BB920DFD-8FF7-0A11-7D66-15A16AD6AC92}"/>
              </a:ext>
            </a:extLst>
          </p:cNvPr>
          <p:cNvSpPr txBox="1"/>
          <p:nvPr/>
        </p:nvSpPr>
        <p:spPr>
          <a:xfrm>
            <a:off x="6495692" y="2887568"/>
            <a:ext cx="2398141" cy="2215991"/>
          </a:xfrm>
          <a:prstGeom prst="rect">
            <a:avLst/>
          </a:prstGeom>
          <a:noFill/>
        </p:spPr>
        <p:txBody>
          <a:bodyPr wrap="square" rtlCol="0">
            <a:spAutoFit/>
          </a:bodyPr>
          <a:lstStyle/>
          <a:p>
            <a:pPr algn="ctr"/>
            <a:r>
              <a:rPr lang="en-US" sz="1400" b="1">
                <a:latin typeface="Aptos Display" panose="020B0004020202020204" pitchFamily="34" charset="0"/>
              </a:rPr>
              <a:t>Initial Coverage Enrollment Period (ICEP)</a:t>
            </a:r>
          </a:p>
          <a:p>
            <a:endParaRPr lang="en-US" sz="1400">
              <a:latin typeface="Aptos Display" panose="020B0004020202020204" pitchFamily="34" charset="0"/>
            </a:endParaRPr>
          </a:p>
          <a:p>
            <a:r>
              <a:rPr lang="en-US" sz="1200">
                <a:latin typeface="Aptos Display" panose="020B0004020202020204" pitchFamily="34" charset="0"/>
              </a:rPr>
              <a:t>This is when most individuals are first eligible to enroll into a Medicare Advantage plan.</a:t>
            </a:r>
          </a:p>
          <a:p>
            <a:endParaRPr lang="en-US" sz="1200">
              <a:latin typeface="Aptos Display" panose="020B0004020202020204" pitchFamily="34" charset="0"/>
            </a:endParaRPr>
          </a:p>
          <a:p>
            <a:r>
              <a:rPr lang="en-US" sz="1200">
                <a:latin typeface="Aptos Display" panose="020B0004020202020204" pitchFamily="34" charset="0"/>
              </a:rPr>
              <a:t>This period starts 3 months before your 65</a:t>
            </a:r>
            <a:r>
              <a:rPr lang="en-US" sz="1200" baseline="30000">
                <a:latin typeface="Aptos Display" panose="020B0004020202020204" pitchFamily="34" charset="0"/>
              </a:rPr>
              <a:t>th</a:t>
            </a:r>
            <a:r>
              <a:rPr lang="en-US" sz="1200">
                <a:latin typeface="Aptos Display" panose="020B0004020202020204" pitchFamily="34" charset="0"/>
              </a:rPr>
              <a:t> birthday, continues through your birth month, and for 3 months after.</a:t>
            </a:r>
          </a:p>
        </p:txBody>
      </p:sp>
    </p:spTree>
    <p:extLst>
      <p:ext uri="{BB962C8B-B14F-4D97-AF65-F5344CB8AC3E}">
        <p14:creationId xmlns:p14="http://schemas.microsoft.com/office/powerpoint/2010/main" val="91191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EC74B-FB57-20C4-F9C1-9EA2A5C6E312}"/>
              </a:ext>
            </a:extLst>
          </p:cNvPr>
          <p:cNvSpPr txBox="1"/>
          <p:nvPr/>
        </p:nvSpPr>
        <p:spPr>
          <a:xfrm>
            <a:off x="2423160" y="2726148"/>
            <a:ext cx="7089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AEDB"/>
                </a:solidFill>
                <a:effectLst/>
                <a:uLnTx/>
                <a:uFillTx/>
                <a:latin typeface="Futura PT Book"/>
                <a:ea typeface="+mn-ea"/>
                <a:cs typeface="+mn-cs"/>
              </a:rPr>
              <a:t>Medicare Part D</a:t>
            </a:r>
          </a:p>
        </p:txBody>
      </p:sp>
    </p:spTree>
    <p:extLst>
      <p:ext uri="{BB962C8B-B14F-4D97-AF65-F5344CB8AC3E}">
        <p14:creationId xmlns:p14="http://schemas.microsoft.com/office/powerpoint/2010/main" val="3827530190"/>
      </p:ext>
    </p:extLst>
  </p:cSld>
  <p:clrMapOvr>
    <a:masterClrMapping/>
  </p:clrMapOvr>
</p:sld>
</file>

<file path=ppt/theme/theme1.xml><?xml version="1.0" encoding="utf-8"?>
<a:theme xmlns:a="http://schemas.openxmlformats.org/drawingml/2006/main" name="eternalHealth1">
  <a:themeElements>
    <a:clrScheme name="Custom 2">
      <a:dk1>
        <a:sysClr val="windowText" lastClr="000000"/>
      </a:dk1>
      <a:lt1>
        <a:sysClr val="window" lastClr="FFFFFF"/>
      </a:lt1>
      <a:dk2>
        <a:srgbClr val="44546A"/>
      </a:dk2>
      <a:lt2>
        <a:srgbClr val="E7E6E6"/>
      </a:lt2>
      <a:accent1>
        <a:srgbClr val="78BE20"/>
      </a:accent1>
      <a:accent2>
        <a:srgbClr val="78BE20"/>
      </a:accent2>
      <a:accent3>
        <a:srgbClr val="78BE20"/>
      </a:accent3>
      <a:accent4>
        <a:srgbClr val="264F16"/>
      </a:accent4>
      <a:accent5>
        <a:srgbClr val="00AEDB"/>
      </a:accent5>
      <a:accent6>
        <a:srgbClr val="00AEDB"/>
      </a:accent6>
      <a:hlink>
        <a:srgbClr val="385CE8"/>
      </a:hlink>
      <a:folHlink>
        <a:srgbClr val="385CE8"/>
      </a:folHlink>
    </a:clrScheme>
    <a:fontScheme name="Custom 1">
      <a:majorFont>
        <a:latin typeface="Futura PT Boo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ernalHealth1" id="{88446FCB-3CA0-414D-BE2F-7D6DBB1C8C1C}" vid="{EB06DE2D-5623-4362-AE87-B201D3981709}"/>
    </a:ext>
  </a:extLst>
</a:theme>
</file>

<file path=ppt/theme/theme2.xml><?xml version="1.0" encoding="utf-8"?>
<a:theme xmlns:a="http://schemas.openxmlformats.org/drawingml/2006/main" name="3_eternalHealth1">
  <a:themeElements>
    <a:clrScheme name="Custom 2">
      <a:dk1>
        <a:sysClr val="windowText" lastClr="000000"/>
      </a:dk1>
      <a:lt1>
        <a:sysClr val="window" lastClr="FFFFFF"/>
      </a:lt1>
      <a:dk2>
        <a:srgbClr val="44546A"/>
      </a:dk2>
      <a:lt2>
        <a:srgbClr val="E7E6E6"/>
      </a:lt2>
      <a:accent1>
        <a:srgbClr val="78BE20"/>
      </a:accent1>
      <a:accent2>
        <a:srgbClr val="78BE20"/>
      </a:accent2>
      <a:accent3>
        <a:srgbClr val="78BE20"/>
      </a:accent3>
      <a:accent4>
        <a:srgbClr val="264F16"/>
      </a:accent4>
      <a:accent5>
        <a:srgbClr val="00AEDB"/>
      </a:accent5>
      <a:accent6>
        <a:srgbClr val="00AEDB"/>
      </a:accent6>
      <a:hlink>
        <a:srgbClr val="385CE8"/>
      </a:hlink>
      <a:folHlink>
        <a:srgbClr val="385CE8"/>
      </a:folHlink>
    </a:clrScheme>
    <a:fontScheme name="Custom 1">
      <a:majorFont>
        <a:latin typeface="Futura PT Boo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ernalHealth1" id="{88446FCB-3CA0-414D-BE2F-7D6DBB1C8C1C}" vid="{EB06DE2D-5623-4362-AE87-B201D3981709}"/>
    </a:ext>
  </a:extLst>
</a:theme>
</file>

<file path=ppt/theme/theme3.xml><?xml version="1.0" encoding="utf-8"?>
<a:theme xmlns:a="http://schemas.openxmlformats.org/drawingml/2006/main" name="1_eternalHealth1">
  <a:themeElements>
    <a:clrScheme name="Custom 2">
      <a:dk1>
        <a:sysClr val="windowText" lastClr="000000"/>
      </a:dk1>
      <a:lt1>
        <a:sysClr val="window" lastClr="FFFFFF"/>
      </a:lt1>
      <a:dk2>
        <a:srgbClr val="44546A"/>
      </a:dk2>
      <a:lt2>
        <a:srgbClr val="E7E6E6"/>
      </a:lt2>
      <a:accent1>
        <a:srgbClr val="78BE20"/>
      </a:accent1>
      <a:accent2>
        <a:srgbClr val="78BE20"/>
      </a:accent2>
      <a:accent3>
        <a:srgbClr val="78BE20"/>
      </a:accent3>
      <a:accent4>
        <a:srgbClr val="264F16"/>
      </a:accent4>
      <a:accent5>
        <a:srgbClr val="00AEDB"/>
      </a:accent5>
      <a:accent6>
        <a:srgbClr val="00AEDB"/>
      </a:accent6>
      <a:hlink>
        <a:srgbClr val="385CE8"/>
      </a:hlink>
      <a:folHlink>
        <a:srgbClr val="385CE8"/>
      </a:folHlink>
    </a:clrScheme>
    <a:fontScheme name="Custom 1">
      <a:majorFont>
        <a:latin typeface="Futura PT Boo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ernalHealth1" id="{88446FCB-3CA0-414D-BE2F-7D6DBB1C8C1C}" vid="{EB06DE2D-5623-4362-AE87-B201D39817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4ba3640-328d-449a-9f7d-a6e0f48b18e2">
      <Terms xmlns="http://schemas.microsoft.com/office/infopath/2007/PartnerControls"/>
    </lcf76f155ced4ddcb4097134ff3c332f>
    <TaxCatchAll xmlns="8a5f5284-53ab-4ff8-b83a-40cadec04070"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D1AB944B6FA342B58999A40718EA30" ma:contentTypeVersion="19" ma:contentTypeDescription="Create a new document." ma:contentTypeScope="" ma:versionID="f998cf79936ad0fa55dcbbfc12675b39">
  <xsd:schema xmlns:xsd="http://www.w3.org/2001/XMLSchema" xmlns:xs="http://www.w3.org/2001/XMLSchema" xmlns:p="http://schemas.microsoft.com/office/2006/metadata/properties" xmlns:ns1="http://schemas.microsoft.com/sharepoint/v3" xmlns:ns2="74ba3640-328d-449a-9f7d-a6e0f48b18e2" xmlns:ns3="8a5f5284-53ab-4ff8-b83a-40cadec04070" targetNamespace="http://schemas.microsoft.com/office/2006/metadata/properties" ma:root="true" ma:fieldsID="8f922ef683d8cf290955e62d67b1e4f2" ns1:_="" ns2:_="" ns3:_="">
    <xsd:import namespace="http://schemas.microsoft.com/sharepoint/v3"/>
    <xsd:import namespace="74ba3640-328d-449a-9f7d-a6e0f48b18e2"/>
    <xsd:import namespace="8a5f5284-53ab-4ff8-b83a-40cadec040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ba3640-328d-449a-9f7d-a6e0f48b18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346684a-a19c-4d21-91c6-41048820a2ee"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5f5284-53ab-4ff8-b83a-40cadec040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35c95af-8f9f-42b8-af33-776f5b97e786}" ma:internalName="TaxCatchAll" ma:showField="CatchAllData" ma:web="8a5f5284-53ab-4ff8-b83a-40cadec040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96A597-4D5A-4F3E-AE98-26F90610E11F}">
  <ds:schemaRefs>
    <ds:schemaRef ds:uri="74ba3640-328d-449a-9f7d-a6e0f48b18e2"/>
    <ds:schemaRef ds:uri="8a5f5284-53ab-4ff8-b83a-40cadec040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38C334-9D03-4A43-A1CA-1D6620853007}">
  <ds:schemaRefs>
    <ds:schemaRef ds:uri="74ba3640-328d-449a-9f7d-a6e0f48b18e2"/>
    <ds:schemaRef ds:uri="8a5f5284-53ab-4ff8-b83a-40cadec040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AC9630-1085-4CE9-933C-35BA4D1F6B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454</TotalTime>
  <Words>2181</Words>
  <Application>Microsoft Office PowerPoint</Application>
  <PresentationFormat>Widescreen</PresentationFormat>
  <Paragraphs>199</Paragraphs>
  <Slides>20</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Aptos</vt:lpstr>
      <vt:lpstr>Aptos Display</vt:lpstr>
      <vt:lpstr>Arial</vt:lpstr>
      <vt:lpstr>Calibri</vt:lpstr>
      <vt:lpstr>Futura PT Book</vt:lpstr>
      <vt:lpstr>Montserrat</vt:lpstr>
      <vt:lpstr>Montserrat SemiBold</vt:lpstr>
      <vt:lpstr>Poppins</vt:lpstr>
      <vt:lpstr>Wingdings</vt:lpstr>
      <vt:lpstr>eternalHealth1</vt:lpstr>
      <vt:lpstr>3_eternalHealth1</vt:lpstr>
      <vt:lpstr>1_eternalHealth1</vt:lpstr>
      <vt:lpstr>Plan Year 2025  Sales Presentation</vt:lpstr>
      <vt:lpstr>Welcome!</vt:lpstr>
      <vt:lpstr>Why eternalHealth</vt:lpstr>
      <vt:lpstr>PowerPoint Presentation</vt:lpstr>
      <vt:lpstr>Medicare Basics</vt:lpstr>
      <vt:lpstr>Medicare Coverage Options</vt:lpstr>
      <vt:lpstr>Medicare Advantage Eligibility</vt:lpstr>
      <vt:lpstr>Enrollment Periods</vt:lpstr>
      <vt:lpstr>PowerPoint Presentation</vt:lpstr>
      <vt:lpstr>2025 Part D Coverage Stages</vt:lpstr>
      <vt:lpstr>Extra Help</vt:lpstr>
      <vt:lpstr>PowerPoint Presentation</vt:lpstr>
      <vt:lpstr>Medicare Terms and Phrases</vt:lpstr>
      <vt:lpstr>Part D Terms and Phrases </vt:lpstr>
      <vt:lpstr>Enrollment Terms and Phrases </vt:lpstr>
      <vt:lpstr>What Our Members Are Saying</vt:lpstr>
      <vt:lpstr>eternalHealth Member Profiles </vt:lpstr>
      <vt:lpstr>Next, we are going to review…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Sales Presentation</dc:title>
  <dc:creator>Nicole Brown</dc:creator>
  <cp:lastModifiedBy>Brittany Cardinal</cp:lastModifiedBy>
  <cp:revision>6</cp:revision>
  <dcterms:created xsi:type="dcterms:W3CDTF">2023-08-29T15:15:27Z</dcterms:created>
  <dcterms:modified xsi:type="dcterms:W3CDTF">2024-10-01T18:58:01Z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0x010100A6D1AB944B6FA342B58999A40718EA30</vt:lpwstr>
  </property>
  <property fmtid="{D5CDD505-2E9C-101B-9397-08002B2CF9AE}" pid="3" name="MediaServiceImageTags">
    <vt:lpwstr/>
  </property>
</Properties>
</file>